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4"/>
  </p:sldMasterIdLst>
  <p:notesMasterIdLst>
    <p:notesMasterId r:id="rId86"/>
  </p:notesMasterIdLst>
  <p:sldIdLst>
    <p:sldId id="256" r:id="rId45"/>
    <p:sldId id="257" r:id="rId46"/>
    <p:sldId id="270" r:id="rId47"/>
    <p:sldId id="294" r:id="rId48"/>
    <p:sldId id="271" r:id="rId49"/>
    <p:sldId id="269" r:id="rId50"/>
    <p:sldId id="329" r:id="rId51"/>
    <p:sldId id="264" r:id="rId52"/>
    <p:sldId id="282" r:id="rId53"/>
    <p:sldId id="314" r:id="rId54"/>
    <p:sldId id="288" r:id="rId55"/>
    <p:sldId id="312" r:id="rId56"/>
    <p:sldId id="316" r:id="rId57"/>
    <p:sldId id="311" r:id="rId58"/>
    <p:sldId id="318" r:id="rId59"/>
    <p:sldId id="289" r:id="rId60"/>
    <p:sldId id="291" r:id="rId61"/>
    <p:sldId id="320" r:id="rId62"/>
    <p:sldId id="300" r:id="rId63"/>
    <p:sldId id="321" r:id="rId64"/>
    <p:sldId id="267" r:id="rId65"/>
    <p:sldId id="337" r:id="rId66"/>
    <p:sldId id="296" r:id="rId67"/>
    <p:sldId id="306" r:id="rId68"/>
    <p:sldId id="299" r:id="rId69"/>
    <p:sldId id="298" r:id="rId70"/>
    <p:sldId id="335" r:id="rId71"/>
    <p:sldId id="297" r:id="rId72"/>
    <p:sldId id="327" r:id="rId73"/>
    <p:sldId id="339" r:id="rId74"/>
    <p:sldId id="266" r:id="rId75"/>
    <p:sldId id="323" r:id="rId76"/>
    <p:sldId id="325" r:id="rId77"/>
    <p:sldId id="328" r:id="rId78"/>
    <p:sldId id="331" r:id="rId79"/>
    <p:sldId id="332" r:id="rId80"/>
    <p:sldId id="333" r:id="rId81"/>
    <p:sldId id="304" r:id="rId82"/>
    <p:sldId id="334" r:id="rId83"/>
    <p:sldId id="338" r:id="rId84"/>
    <p:sldId id="261" r:id="rId85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  <a:srgbClr val="23755A"/>
    <a:srgbClr val="213C56"/>
    <a:srgbClr val="295D7A"/>
    <a:srgbClr val="0171BB"/>
    <a:srgbClr val="0F823F"/>
    <a:srgbClr val="223F5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86" autoAdjust="0"/>
    <p:restoredTop sz="86686"/>
  </p:normalViewPr>
  <p:slideViewPr>
    <p:cSldViewPr snapToGrid="0">
      <p:cViewPr varScale="1">
        <p:scale>
          <a:sx n="32" d="100"/>
          <a:sy n="32" d="100"/>
        </p:scale>
        <p:origin x="115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customXml" Target="../customXml/item39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customXml" Target="../customXml/item42.xml"/><Relationship Id="rId47" Type="http://schemas.openxmlformats.org/officeDocument/2006/relationships/slide" Target="slides/slide3.xml"/><Relationship Id="rId50" Type="http://schemas.openxmlformats.org/officeDocument/2006/relationships/slide" Target="slides/slide6.xml"/><Relationship Id="rId55" Type="http://schemas.openxmlformats.org/officeDocument/2006/relationships/slide" Target="slides/slide11.xml"/><Relationship Id="rId63" Type="http://schemas.openxmlformats.org/officeDocument/2006/relationships/slide" Target="slides/slide19.xml"/><Relationship Id="rId68" Type="http://schemas.openxmlformats.org/officeDocument/2006/relationships/slide" Target="slides/slide24.xml"/><Relationship Id="rId76" Type="http://schemas.openxmlformats.org/officeDocument/2006/relationships/slide" Target="slides/slide32.xml"/><Relationship Id="rId84" Type="http://schemas.openxmlformats.org/officeDocument/2006/relationships/slide" Target="slides/slide40.xml"/><Relationship Id="rId89" Type="http://schemas.openxmlformats.org/officeDocument/2006/relationships/theme" Target="theme/theme1.xml"/><Relationship Id="rId7" Type="http://schemas.openxmlformats.org/officeDocument/2006/relationships/customXml" Target="../customXml/item7.xml"/><Relationship Id="rId71" Type="http://schemas.openxmlformats.org/officeDocument/2006/relationships/slide" Target="slides/slide2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slide" Target="slides/slide1.xml"/><Relationship Id="rId53" Type="http://schemas.openxmlformats.org/officeDocument/2006/relationships/slide" Target="slides/slide9.xml"/><Relationship Id="rId58" Type="http://schemas.openxmlformats.org/officeDocument/2006/relationships/slide" Target="slides/slide14.xml"/><Relationship Id="rId66" Type="http://schemas.openxmlformats.org/officeDocument/2006/relationships/slide" Target="slides/slide22.xml"/><Relationship Id="rId74" Type="http://schemas.openxmlformats.org/officeDocument/2006/relationships/slide" Target="slides/slide30.xml"/><Relationship Id="rId79" Type="http://schemas.openxmlformats.org/officeDocument/2006/relationships/slide" Target="slides/slide35.xml"/><Relationship Id="rId87" Type="http://schemas.openxmlformats.org/officeDocument/2006/relationships/presProps" Target="pres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17.xml"/><Relationship Id="rId82" Type="http://schemas.openxmlformats.org/officeDocument/2006/relationships/slide" Target="slides/slide38.xml"/><Relationship Id="rId90" Type="http://schemas.openxmlformats.org/officeDocument/2006/relationships/tableStyles" Target="tableStyles.xml"/><Relationship Id="rId19" Type="http://schemas.openxmlformats.org/officeDocument/2006/relationships/customXml" Target="../customXml/item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slide" Target="slides/slide4.xml"/><Relationship Id="rId56" Type="http://schemas.openxmlformats.org/officeDocument/2006/relationships/slide" Target="slides/slide12.xml"/><Relationship Id="rId64" Type="http://schemas.openxmlformats.org/officeDocument/2006/relationships/slide" Target="slides/slide20.xml"/><Relationship Id="rId69" Type="http://schemas.openxmlformats.org/officeDocument/2006/relationships/slide" Target="slides/slide25.xml"/><Relationship Id="rId77" Type="http://schemas.openxmlformats.org/officeDocument/2006/relationships/slide" Target="slides/slide33.xml"/><Relationship Id="rId8" Type="http://schemas.openxmlformats.org/officeDocument/2006/relationships/customXml" Target="../customXml/item8.xml"/><Relationship Id="rId51" Type="http://schemas.openxmlformats.org/officeDocument/2006/relationships/slide" Target="slides/slide7.xml"/><Relationship Id="rId72" Type="http://schemas.openxmlformats.org/officeDocument/2006/relationships/slide" Target="slides/slide28.xml"/><Relationship Id="rId80" Type="http://schemas.openxmlformats.org/officeDocument/2006/relationships/slide" Target="slides/slide36.xml"/><Relationship Id="rId85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slide" Target="slides/slide2.xml"/><Relationship Id="rId59" Type="http://schemas.openxmlformats.org/officeDocument/2006/relationships/slide" Target="slides/slide15.xml"/><Relationship Id="rId67" Type="http://schemas.openxmlformats.org/officeDocument/2006/relationships/slide" Target="slides/slide23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10.xml"/><Relationship Id="rId62" Type="http://schemas.openxmlformats.org/officeDocument/2006/relationships/slide" Target="slides/slide18.xml"/><Relationship Id="rId70" Type="http://schemas.openxmlformats.org/officeDocument/2006/relationships/slide" Target="slides/slide26.xml"/><Relationship Id="rId75" Type="http://schemas.openxmlformats.org/officeDocument/2006/relationships/slide" Target="slides/slide31.xml"/><Relationship Id="rId83" Type="http://schemas.openxmlformats.org/officeDocument/2006/relationships/slide" Target="slides/slide39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5.xml"/><Relationship Id="rId57" Type="http://schemas.openxmlformats.org/officeDocument/2006/relationships/slide" Target="slides/slide13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slideMaster" Target="slideMasters/slideMaster1.xml"/><Relationship Id="rId52" Type="http://schemas.openxmlformats.org/officeDocument/2006/relationships/slide" Target="slides/slide8.xml"/><Relationship Id="rId60" Type="http://schemas.openxmlformats.org/officeDocument/2006/relationships/slide" Target="slides/slide16.xml"/><Relationship Id="rId65" Type="http://schemas.openxmlformats.org/officeDocument/2006/relationships/slide" Target="slides/slide21.xml"/><Relationship Id="rId73" Type="http://schemas.openxmlformats.org/officeDocument/2006/relationships/slide" Target="slides/slide29.xml"/><Relationship Id="rId78" Type="http://schemas.openxmlformats.org/officeDocument/2006/relationships/slide" Target="slides/slide34.xml"/><Relationship Id="rId81" Type="http://schemas.openxmlformats.org/officeDocument/2006/relationships/slide" Target="slides/slide37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01A52-47EB-DE48-A917-6DA41F140BEC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79D92-1FC0-1E48-8564-EA2883D00C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966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79D92-1FC0-1E48-8564-EA2883D00C0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094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Pq</a:t>
            </a:r>
            <a:r>
              <a:rPr lang="pt-BR" dirty="0"/>
              <a:t> biopsia?</a:t>
            </a:r>
          </a:p>
          <a:p>
            <a:endParaRPr lang="pt-BR" dirty="0"/>
          </a:p>
          <a:p>
            <a:r>
              <a:rPr lang="pt-BR" dirty="0" err="1"/>
              <a:t>Esteato</a:t>
            </a:r>
            <a:r>
              <a:rPr lang="pt-BR" dirty="0"/>
              <a:t> hepatite</a:t>
            </a:r>
          </a:p>
          <a:p>
            <a:r>
              <a:rPr lang="pt-BR" dirty="0"/>
              <a:t>Hepatite autoimune</a:t>
            </a:r>
          </a:p>
          <a:p>
            <a:r>
              <a:rPr lang="pt-BR" dirty="0" err="1"/>
              <a:t>dily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79D92-1FC0-1E48-8564-EA2883D00C0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848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Inflamação portal (intensidade): 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minima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Natureza das células inflamatórias: células mononucleares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Fibrose portal: mínima em alguns espaços porta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Reação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ductular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mínima em poucos espaços porta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Balonização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hepatocelular: presente, difusa, discreta com membranas células realçadas, positivas para glicogênio no PAS com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diastase</a:t>
            </a:r>
            <a:r>
              <a:rPr lang="pt-BR" dirty="0">
                <a:effectLst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Atividade de interface, Folículos linfoides, Septos fibrosos, Reação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ductular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Fibrose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perissinusoidal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Congestão, Inflamação no parênquima, Necrose hepatocelular, Apoptose de hepatócitos, Esteatose, Corpúsculos  Mallory-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Denk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Colestase, Sobrecarga de ferro ausentes.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79D92-1FC0-1E48-8564-EA2883D00C0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96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Inflamação portal (intensidade): 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minima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Natureza das células inflamatórias: células mononucleares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Fibrose portal: mínima em alguns espaços porta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Reação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ductular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mínima em poucos espaços porta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Balonização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hepatocelular: presente, difusa, discreta com membranas células realçadas, positivas para glicogênio no PAS com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diastase</a:t>
            </a:r>
            <a:r>
              <a:rPr lang="pt-BR" dirty="0">
                <a:effectLst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Atividade de interface, Folículos linfoides, Septos fibrosos, Reação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ductular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Fibrose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perissinusoidal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Congestão, Inflamação no parênquima, Necrose hepatocelular, Apoptose de hepatócitos, Esteatose, Corpúsculos  Mallory-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Denk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Colestase, Sobrecarga de ferro ausentes.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79D92-1FC0-1E48-8564-EA2883D00C0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5065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Inflamação portal (intensidade): 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minima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Natureza das células inflamatórias: células mononucleares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Fibrose portal: mínima em alguns espaços porta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Reação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ductular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mínima em poucos espaços porta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Balonização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hepatocelular: presente, difusa, discreta com membranas células realçadas, positivas para glicogênio no PAS com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diastase</a:t>
            </a:r>
            <a:r>
              <a:rPr lang="pt-BR" dirty="0">
                <a:effectLst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Atividade de interface, Folículos linfoides, Septos fibrosos, Reação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ductular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Fibrose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perissinusoidal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Congestão, Inflamação no parênquima, Necrose hepatocelular, Apoptose de hepatócitos, Esteatose, Corpúsculos  Mallory-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Denk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Colestase, Sobrecarga de ferro ausentes.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79D92-1FC0-1E48-8564-EA2883D00C0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634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Inflamação portal (intensidade): 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minima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Natureza das células inflamatórias: células mononucleares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Fibrose portal: mínima em alguns espaços porta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Reação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ductular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mínima em poucos espaços porta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Balonização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hepatocelular: presente, difusa, discreta com membranas células realçadas, positivas para glicogênio no PAS com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diastase</a:t>
            </a:r>
            <a:r>
              <a:rPr lang="pt-BR" dirty="0">
                <a:effectLst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Atividade de interface, Folículos linfoides, Septos fibrosos, Reação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ductular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Fibrose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perissinusoidal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Congestão, Inflamação no parênquima, Necrose hepatocelular, Apoptose de hepatócitos, Esteatose, Corpúsculos  Mallory-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Denk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Colestase, Sobrecarga de ferro ausentes.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79D92-1FC0-1E48-8564-EA2883D00C0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414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Inflamação portal (intensidade): 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minima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Natureza das células inflamatórias: células mononucleares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Fibrose portal: mínima em alguns espaços porta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Reação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ductular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mínima em poucos espaços porta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Balonização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hepatocelular: presente, difusa, discreta com membranas células realçadas, positivas para glicogênio no PAS com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diastase</a:t>
            </a:r>
            <a:r>
              <a:rPr lang="pt-BR" dirty="0">
                <a:effectLst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Atividade de interface, Folículos linfoides, Septos fibrosos, Reação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ductular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Fibrose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perissinusoidal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Congestão, Inflamação no parênquima, Necrose hepatocelular, Apoptose de hepatócitos, Esteatose, Corpúsculos  Mallory-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Denk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Colestase, Sobrecarga de ferro ausentes.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79D92-1FC0-1E48-8564-EA2883D00C0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912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79D92-1FC0-1E48-8564-EA2883D00C0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3221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1" dirty="0">
                <a:solidFill>
                  <a:srgbClr val="403E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 verdadeira viagem de descobrimento não consiste em procurar novas paisagens e sim em ter novos olhos</a:t>
            </a:r>
            <a:r>
              <a:rPr lang="pt-BR" sz="1200" i="1" dirty="0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pt-BR" sz="1200" b="0" i="1" dirty="0">
              <a:solidFill>
                <a:srgbClr val="403E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79D92-1FC0-1E48-8564-EA2883D00C0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5861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29.xml"/><Relationship Id="rId7" Type="http://schemas.openxmlformats.org/officeDocument/2006/relationships/image" Target="../media/image4.png"/><Relationship Id="rId2" Type="http://schemas.openxmlformats.org/officeDocument/2006/relationships/customXml" Target="../../customXml/item20.xml"/><Relationship Id="rId1" Type="http://schemas.openxmlformats.org/officeDocument/2006/relationships/customXml" Target="../../customXml/item35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43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5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0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36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7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27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customXml" Target="../../customXml/item38.xml"/><Relationship Id="rId1" Type="http://schemas.openxmlformats.org/officeDocument/2006/relationships/customXml" Target="../../customXml/item3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4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6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1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4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8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4.xml"/><Relationship Id="rId6" Type="http://schemas.openxmlformats.org/officeDocument/2006/relationships/image" Target="../media/image44.png"/><Relationship Id="rId5" Type="http://schemas.openxmlformats.org/officeDocument/2006/relationships/image" Target="../media/image23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0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0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6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4135782"/>
            <a:ext cx="13716000" cy="2407558"/>
          </a:xfrm>
        </p:spPr>
        <p:txBody>
          <a:bodyPr/>
          <a:lstStyle/>
          <a:p>
            <a:r>
              <a:rPr lang="pt-BR" sz="7200" dirty="0"/>
              <a:t>Digital slide </a:t>
            </a:r>
            <a:r>
              <a:rPr lang="pt-BR" sz="7200" dirty="0" err="1"/>
              <a:t>seminar</a:t>
            </a:r>
            <a:r>
              <a:rPr lang="pt-BR" sz="7200" dirty="0"/>
              <a:t> - </a:t>
            </a:r>
            <a:r>
              <a:rPr lang="pt-BR" sz="7200" dirty="0" err="1"/>
              <a:t>liver</a:t>
            </a:r>
            <a:r>
              <a:rPr lang="pt-BR" sz="7200" dirty="0"/>
              <a:t> </a:t>
            </a:r>
            <a:r>
              <a:rPr lang="pt-BR" sz="7200" dirty="0" err="1"/>
              <a:t>pathology</a:t>
            </a:r>
            <a:endParaRPr lang="pt-BR" sz="7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329123" y="7189243"/>
            <a:ext cx="11461750" cy="519113"/>
          </a:xfrm>
        </p:spPr>
        <p:txBody>
          <a:bodyPr/>
          <a:lstStyle/>
          <a:p>
            <a:r>
              <a:rPr lang="pt-BR" sz="2800" dirty="0"/>
              <a:t>Ítalo Costa das Neves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1329123" y="8426394"/>
            <a:ext cx="11461750" cy="519113"/>
          </a:xfrm>
        </p:spPr>
        <p:txBody>
          <a:bodyPr/>
          <a:lstStyle/>
          <a:p>
            <a:r>
              <a:rPr lang="pt-BR" sz="2800" dirty="0"/>
              <a:t>Faculdade de Medicina da Bahia (UFBA – Universidade Federal da Bahia)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688669B-4CA6-4A45-8ECA-4D4EC394E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91400"/>
            <a:ext cx="1340483" cy="18034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5E6E004-27BF-A88D-0A14-CD093A694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60" y="8432017"/>
            <a:ext cx="1340483" cy="49984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B573A75-8C6B-45EC-8FEC-DA91F86B76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60" y="7160619"/>
            <a:ext cx="1351843" cy="49984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923B0A8-09C7-F595-69C7-3577EF785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60" y="7796318"/>
            <a:ext cx="1351843" cy="499841"/>
          </a:xfrm>
          <a:prstGeom prst="rect">
            <a:avLst/>
          </a:prstGeom>
        </p:spPr>
      </p:pic>
      <p:sp>
        <p:nvSpPr>
          <p:cNvPr id="15" name="Espaço Reservado para Texto 2">
            <a:extLst>
              <a:ext uri="{FF2B5EF4-FFF2-40B4-BE49-F238E27FC236}">
                <a16:creationId xmlns:a16="http://schemas.microsoft.com/office/drawing/2014/main" id="{D635C438-61E2-D555-15C5-BCD517621335}"/>
              </a:ext>
            </a:extLst>
          </p:cNvPr>
          <p:cNvSpPr txBox="1">
            <a:spLocks/>
          </p:cNvSpPr>
          <p:nvPr/>
        </p:nvSpPr>
        <p:spPr>
          <a:xfrm>
            <a:off x="1329123" y="7801576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300" kern="1200" baseline="0">
                <a:solidFill>
                  <a:srgbClr val="4E5447"/>
                </a:solidFill>
                <a:latin typeface="Calibri Bold" panose="020F0702030404030204" pitchFamily="34" charset="0"/>
                <a:ea typeface="+mn-ea"/>
                <a:cs typeface="Calibri Bold" panose="020F070203040403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 err="1"/>
              <a:t>Advised</a:t>
            </a:r>
            <a:r>
              <a:rPr lang="pt-BR" sz="2800" dirty="0"/>
              <a:t> </a:t>
            </a:r>
            <a:r>
              <a:rPr lang="pt-BR" sz="2800" dirty="0" err="1"/>
              <a:t>by</a:t>
            </a:r>
            <a:r>
              <a:rPr lang="pt-BR" sz="2800" dirty="0"/>
              <a:t> Dr. Prof. Luiz Antônio Rodrigues de Freitas</a:t>
            </a:r>
          </a:p>
        </p:txBody>
      </p:sp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Pathological</a:t>
            </a:r>
            <a:r>
              <a:rPr lang="pt-BR" dirty="0"/>
              <a:t> </a:t>
            </a:r>
            <a:r>
              <a:rPr lang="pt-BR" dirty="0" err="1"/>
              <a:t>findings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BE654C9-6DC1-9471-4A00-3A446D1A2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858" y="3154763"/>
            <a:ext cx="3883127" cy="2588751"/>
          </a:xfrm>
          <a:prstGeom prst="rect">
            <a:avLst/>
          </a:prstGeom>
        </p:spPr>
      </p:pic>
      <p:pic>
        <p:nvPicPr>
          <p:cNvPr id="5" name="Picture 2" descr="A close-up of a purple cell&#10;&#10;Description automatically generated">
            <a:extLst>
              <a:ext uri="{FF2B5EF4-FFF2-40B4-BE49-F238E27FC236}">
                <a16:creationId xmlns:a16="http://schemas.microsoft.com/office/drawing/2014/main" id="{2DA00661-324C-CC8B-831E-CDAFBB6BEE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17" r="34603" b="23386"/>
          <a:stretch/>
        </p:blipFill>
        <p:spPr>
          <a:xfrm>
            <a:off x="1386865" y="5712661"/>
            <a:ext cx="3883127" cy="2588750"/>
          </a:xfrm>
          <a:prstGeom prst="rect">
            <a:avLst/>
          </a:prstGeom>
        </p:spPr>
      </p:pic>
      <p:pic>
        <p:nvPicPr>
          <p:cNvPr id="7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25C95D3F-879F-F2B7-8072-0AB540E71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1095" y="3129215"/>
            <a:ext cx="3883127" cy="2588751"/>
          </a:xfrm>
          <a:prstGeom prst="rect">
            <a:avLst/>
          </a:prstGeom>
        </p:spPr>
      </p:pic>
      <p:pic>
        <p:nvPicPr>
          <p:cNvPr id="8" name="Picture 2" descr="A microscopic view of a human body&#10;&#10;Description automatically generated">
            <a:extLst>
              <a:ext uri="{FF2B5EF4-FFF2-40B4-BE49-F238E27FC236}">
                <a16:creationId xmlns:a16="http://schemas.microsoft.com/office/drawing/2014/main" id="{B5B579EE-BB8A-B619-B739-D378B55C3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089" y="5699496"/>
            <a:ext cx="3883127" cy="2588751"/>
          </a:xfrm>
          <a:prstGeom prst="rect">
            <a:avLst/>
          </a:prstGeom>
        </p:spPr>
      </p:pic>
      <p:pic>
        <p:nvPicPr>
          <p:cNvPr id="12" name="Picture 2" descr="A close-up of a microscopic view of a liver&#10;&#10;Description automatically generated">
            <a:extLst>
              <a:ext uri="{FF2B5EF4-FFF2-40B4-BE49-F238E27FC236}">
                <a16:creationId xmlns:a16="http://schemas.microsoft.com/office/drawing/2014/main" id="{7D125D76-4287-748E-3215-7E50ADC233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3980" y="3129215"/>
            <a:ext cx="3883127" cy="2588753"/>
          </a:xfrm>
          <a:prstGeom prst="rect">
            <a:avLst/>
          </a:prstGeom>
        </p:spPr>
      </p:pic>
      <p:pic>
        <p:nvPicPr>
          <p:cNvPr id="15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4B2E4E10-4587-2D4F-DCB9-D05BE9BF31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3979" y="5712660"/>
            <a:ext cx="3883127" cy="2588751"/>
          </a:xfrm>
          <a:prstGeom prst="rect">
            <a:avLst/>
          </a:prstGeom>
        </p:spPr>
      </p:pic>
      <p:pic>
        <p:nvPicPr>
          <p:cNvPr id="16" name="Picture 2" descr="A microscope view of a cell&#10;&#10;Description automatically generated">
            <a:extLst>
              <a:ext uri="{FF2B5EF4-FFF2-40B4-BE49-F238E27FC236}">
                <a16:creationId xmlns:a16="http://schemas.microsoft.com/office/drawing/2014/main" id="{5BE3B6DA-B4DC-189F-17F1-B07568CC56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12228" y="3129214"/>
            <a:ext cx="3883127" cy="2588751"/>
          </a:xfrm>
          <a:prstGeom prst="rect">
            <a:avLst/>
          </a:prstGeom>
        </p:spPr>
      </p:pic>
      <p:pic>
        <p:nvPicPr>
          <p:cNvPr id="17" name="Picture 2" descr="A purple cells under a microscope&#10;&#10;Description automatically generated">
            <a:extLst>
              <a:ext uri="{FF2B5EF4-FFF2-40B4-BE49-F238E27FC236}">
                <a16:creationId xmlns:a16="http://schemas.microsoft.com/office/drawing/2014/main" id="{CA296A78-B8EE-9096-8254-10904CA7FC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12228" y="5712660"/>
            <a:ext cx="3883127" cy="258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3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47452485-1302-84A8-95BF-42D3BFB211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A close-up of a microscopic view of a liver&#10;&#10;Description automatically generated">
            <a:extLst>
              <a:ext uri="{FF2B5EF4-FFF2-40B4-BE49-F238E27FC236}">
                <a16:creationId xmlns:a16="http://schemas.microsoft.com/office/drawing/2014/main" id="{524DFE10-F41A-6B39-0FA6-335F96B92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5" y="0"/>
            <a:ext cx="1543048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27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close-up of a microscopic view of a liver&#10;&#10;Description automatically generated">
            <a:extLst>
              <a:ext uri="{FF2B5EF4-FFF2-40B4-BE49-F238E27FC236}">
                <a16:creationId xmlns:a16="http://schemas.microsoft.com/office/drawing/2014/main" id="{C5A83ACF-F9B1-5ACC-59E1-DCBB0E8B5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5" y="0"/>
            <a:ext cx="15430489" cy="10287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7452485-1302-84A8-95BF-42D3BFB211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BD8CD61C-DD4A-2D6F-5F95-6D19ABD55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49" y="0"/>
            <a:ext cx="1543050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Pathological</a:t>
            </a:r>
            <a:r>
              <a:rPr lang="pt-BR" dirty="0"/>
              <a:t> </a:t>
            </a:r>
            <a:r>
              <a:rPr lang="pt-BR" dirty="0" err="1"/>
              <a:t>findings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BE654C9-6DC1-9471-4A00-3A446D1A2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858" y="3154763"/>
            <a:ext cx="3883127" cy="2588751"/>
          </a:xfrm>
          <a:prstGeom prst="rect">
            <a:avLst/>
          </a:prstGeom>
        </p:spPr>
      </p:pic>
      <p:pic>
        <p:nvPicPr>
          <p:cNvPr id="5" name="Picture 2" descr="A close-up of a purple cell&#10;&#10;Description automatically generated">
            <a:extLst>
              <a:ext uri="{FF2B5EF4-FFF2-40B4-BE49-F238E27FC236}">
                <a16:creationId xmlns:a16="http://schemas.microsoft.com/office/drawing/2014/main" id="{2DA00661-324C-CC8B-831E-CDAFBB6BEE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17" r="34603" b="23386"/>
          <a:stretch/>
        </p:blipFill>
        <p:spPr>
          <a:xfrm>
            <a:off x="1386865" y="5712661"/>
            <a:ext cx="3883127" cy="2588750"/>
          </a:xfrm>
          <a:prstGeom prst="rect">
            <a:avLst/>
          </a:prstGeom>
        </p:spPr>
      </p:pic>
      <p:pic>
        <p:nvPicPr>
          <p:cNvPr id="7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25C95D3F-879F-F2B7-8072-0AB540E71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1095" y="3129215"/>
            <a:ext cx="3883127" cy="2588751"/>
          </a:xfrm>
          <a:prstGeom prst="rect">
            <a:avLst/>
          </a:prstGeom>
        </p:spPr>
      </p:pic>
      <p:pic>
        <p:nvPicPr>
          <p:cNvPr id="8" name="Picture 2" descr="A microscopic view of a human body&#10;&#10;Description automatically generated">
            <a:extLst>
              <a:ext uri="{FF2B5EF4-FFF2-40B4-BE49-F238E27FC236}">
                <a16:creationId xmlns:a16="http://schemas.microsoft.com/office/drawing/2014/main" id="{B5B579EE-BB8A-B619-B739-D378B55C3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089" y="5699496"/>
            <a:ext cx="3883127" cy="2588751"/>
          </a:xfrm>
          <a:prstGeom prst="rect">
            <a:avLst/>
          </a:prstGeom>
        </p:spPr>
      </p:pic>
      <p:pic>
        <p:nvPicPr>
          <p:cNvPr id="12" name="Picture 2" descr="A close-up of a microscopic view of a liver&#10;&#10;Description automatically generated">
            <a:extLst>
              <a:ext uri="{FF2B5EF4-FFF2-40B4-BE49-F238E27FC236}">
                <a16:creationId xmlns:a16="http://schemas.microsoft.com/office/drawing/2014/main" id="{7D125D76-4287-748E-3215-7E50ADC233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3980" y="3129215"/>
            <a:ext cx="3883127" cy="2588753"/>
          </a:xfrm>
          <a:prstGeom prst="rect">
            <a:avLst/>
          </a:prstGeom>
        </p:spPr>
      </p:pic>
      <p:pic>
        <p:nvPicPr>
          <p:cNvPr id="15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4B2E4E10-4587-2D4F-DCB9-D05BE9BF31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3979" y="5712660"/>
            <a:ext cx="3883127" cy="2588751"/>
          </a:xfrm>
          <a:prstGeom prst="rect">
            <a:avLst/>
          </a:prstGeom>
        </p:spPr>
      </p:pic>
      <p:pic>
        <p:nvPicPr>
          <p:cNvPr id="16" name="Picture 2" descr="A microscope view of a cell&#10;&#10;Description automatically generated">
            <a:extLst>
              <a:ext uri="{FF2B5EF4-FFF2-40B4-BE49-F238E27FC236}">
                <a16:creationId xmlns:a16="http://schemas.microsoft.com/office/drawing/2014/main" id="{5BE3B6DA-B4DC-189F-17F1-B07568CC56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12228" y="3129214"/>
            <a:ext cx="3883127" cy="2588751"/>
          </a:xfrm>
          <a:prstGeom prst="rect">
            <a:avLst/>
          </a:prstGeom>
        </p:spPr>
      </p:pic>
      <p:pic>
        <p:nvPicPr>
          <p:cNvPr id="17" name="Picture 2" descr="A purple cells under a microscope&#10;&#10;Description automatically generated">
            <a:extLst>
              <a:ext uri="{FF2B5EF4-FFF2-40B4-BE49-F238E27FC236}">
                <a16:creationId xmlns:a16="http://schemas.microsoft.com/office/drawing/2014/main" id="{CA296A78-B8EE-9096-8254-10904CA7FC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12228" y="5712660"/>
            <a:ext cx="3883127" cy="258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59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47452485-1302-84A8-95BF-42D3BFB211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6CCAAA60-DB21-7EB3-7FDD-9E2668468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49" y="0"/>
            <a:ext cx="1543050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7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Pathological</a:t>
            </a:r>
            <a:r>
              <a:rPr lang="pt-BR" dirty="0"/>
              <a:t> </a:t>
            </a:r>
            <a:r>
              <a:rPr lang="pt-BR" dirty="0" err="1"/>
              <a:t>findings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BE654C9-6DC1-9471-4A00-3A446D1A2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858" y="3154763"/>
            <a:ext cx="3883127" cy="2588751"/>
          </a:xfrm>
          <a:prstGeom prst="rect">
            <a:avLst/>
          </a:prstGeom>
        </p:spPr>
      </p:pic>
      <p:pic>
        <p:nvPicPr>
          <p:cNvPr id="5" name="Picture 2" descr="A close-up of a purple cell&#10;&#10;Description automatically generated">
            <a:extLst>
              <a:ext uri="{FF2B5EF4-FFF2-40B4-BE49-F238E27FC236}">
                <a16:creationId xmlns:a16="http://schemas.microsoft.com/office/drawing/2014/main" id="{2DA00661-324C-CC8B-831E-CDAFBB6BEE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17" r="34603" b="23386"/>
          <a:stretch/>
        </p:blipFill>
        <p:spPr>
          <a:xfrm>
            <a:off x="1386865" y="5712661"/>
            <a:ext cx="3883127" cy="2588750"/>
          </a:xfrm>
          <a:prstGeom prst="rect">
            <a:avLst/>
          </a:prstGeom>
        </p:spPr>
      </p:pic>
      <p:pic>
        <p:nvPicPr>
          <p:cNvPr id="7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25C95D3F-879F-F2B7-8072-0AB540E71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1095" y="3129215"/>
            <a:ext cx="3883127" cy="2588751"/>
          </a:xfrm>
          <a:prstGeom prst="rect">
            <a:avLst/>
          </a:prstGeom>
        </p:spPr>
      </p:pic>
      <p:pic>
        <p:nvPicPr>
          <p:cNvPr id="8" name="Picture 2" descr="A microscopic view of a human body&#10;&#10;Description automatically generated">
            <a:extLst>
              <a:ext uri="{FF2B5EF4-FFF2-40B4-BE49-F238E27FC236}">
                <a16:creationId xmlns:a16="http://schemas.microsoft.com/office/drawing/2014/main" id="{B5B579EE-BB8A-B619-B739-D378B55C3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089" y="5699496"/>
            <a:ext cx="3883127" cy="2588751"/>
          </a:xfrm>
          <a:prstGeom prst="rect">
            <a:avLst/>
          </a:prstGeom>
        </p:spPr>
      </p:pic>
      <p:pic>
        <p:nvPicPr>
          <p:cNvPr id="12" name="Picture 2" descr="A close-up of a microscopic view of a liver&#10;&#10;Description automatically generated">
            <a:extLst>
              <a:ext uri="{FF2B5EF4-FFF2-40B4-BE49-F238E27FC236}">
                <a16:creationId xmlns:a16="http://schemas.microsoft.com/office/drawing/2014/main" id="{7D125D76-4287-748E-3215-7E50ADC233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3980" y="3129215"/>
            <a:ext cx="3883127" cy="2588753"/>
          </a:xfrm>
          <a:prstGeom prst="rect">
            <a:avLst/>
          </a:prstGeom>
        </p:spPr>
      </p:pic>
      <p:pic>
        <p:nvPicPr>
          <p:cNvPr id="15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4B2E4E10-4587-2D4F-DCB9-D05BE9BF31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3979" y="5712660"/>
            <a:ext cx="3883127" cy="2588751"/>
          </a:xfrm>
          <a:prstGeom prst="rect">
            <a:avLst/>
          </a:prstGeom>
        </p:spPr>
      </p:pic>
      <p:pic>
        <p:nvPicPr>
          <p:cNvPr id="16" name="Picture 2" descr="A microscope view of a cell&#10;&#10;Description automatically generated">
            <a:extLst>
              <a:ext uri="{FF2B5EF4-FFF2-40B4-BE49-F238E27FC236}">
                <a16:creationId xmlns:a16="http://schemas.microsoft.com/office/drawing/2014/main" id="{5BE3B6DA-B4DC-189F-17F1-B07568CC56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12228" y="3129214"/>
            <a:ext cx="3883127" cy="2588751"/>
          </a:xfrm>
          <a:prstGeom prst="rect">
            <a:avLst/>
          </a:prstGeom>
        </p:spPr>
      </p:pic>
      <p:pic>
        <p:nvPicPr>
          <p:cNvPr id="17" name="Picture 2" descr="A purple cells under a microscope&#10;&#10;Description automatically generated">
            <a:extLst>
              <a:ext uri="{FF2B5EF4-FFF2-40B4-BE49-F238E27FC236}">
                <a16:creationId xmlns:a16="http://schemas.microsoft.com/office/drawing/2014/main" id="{CA296A78-B8EE-9096-8254-10904CA7FC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12228" y="5712660"/>
            <a:ext cx="3883127" cy="258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89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47452485-1302-84A8-95BF-42D3BFB211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 descr="A microscope view of a cell&#10;&#10;Description automatically generated">
            <a:extLst>
              <a:ext uri="{FF2B5EF4-FFF2-40B4-BE49-F238E27FC236}">
                <a16:creationId xmlns:a16="http://schemas.microsoft.com/office/drawing/2014/main" id="{F69A817F-4C8D-A207-96B8-A6872F49F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"/>
            <a:ext cx="154305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38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microscope view of a cell&#10;&#10;Description automatically generated">
            <a:extLst>
              <a:ext uri="{FF2B5EF4-FFF2-40B4-BE49-F238E27FC236}">
                <a16:creationId xmlns:a16="http://schemas.microsoft.com/office/drawing/2014/main" id="{02C3260B-F5FB-7CBE-20A4-90A81D576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"/>
            <a:ext cx="15430500" cy="1028699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7452485-1302-84A8-95BF-42D3BFB211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 descr="A purple cells under a microscope&#10;&#10;Description automatically generated">
            <a:extLst>
              <a:ext uri="{FF2B5EF4-FFF2-40B4-BE49-F238E27FC236}">
                <a16:creationId xmlns:a16="http://schemas.microsoft.com/office/drawing/2014/main" id="{7C6B3D7F-5F3B-5CC8-7662-B463005AA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728" y="3973"/>
            <a:ext cx="15424544" cy="1028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4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Pathological</a:t>
            </a:r>
            <a:r>
              <a:rPr lang="pt-BR" dirty="0"/>
              <a:t> </a:t>
            </a:r>
            <a:r>
              <a:rPr lang="pt-BR" dirty="0" err="1"/>
              <a:t>findings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BE654C9-6DC1-9471-4A00-3A446D1A2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858" y="3154763"/>
            <a:ext cx="3883127" cy="2588751"/>
          </a:xfrm>
          <a:prstGeom prst="rect">
            <a:avLst/>
          </a:prstGeom>
        </p:spPr>
      </p:pic>
      <p:pic>
        <p:nvPicPr>
          <p:cNvPr id="5" name="Picture 2" descr="A close-up of a purple cell&#10;&#10;Description automatically generated">
            <a:extLst>
              <a:ext uri="{FF2B5EF4-FFF2-40B4-BE49-F238E27FC236}">
                <a16:creationId xmlns:a16="http://schemas.microsoft.com/office/drawing/2014/main" id="{2DA00661-324C-CC8B-831E-CDAFBB6BEE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17" r="34603" b="23386"/>
          <a:stretch/>
        </p:blipFill>
        <p:spPr>
          <a:xfrm>
            <a:off x="1386865" y="5712661"/>
            <a:ext cx="3883127" cy="2588750"/>
          </a:xfrm>
          <a:prstGeom prst="rect">
            <a:avLst/>
          </a:prstGeom>
        </p:spPr>
      </p:pic>
      <p:pic>
        <p:nvPicPr>
          <p:cNvPr id="7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25C95D3F-879F-F2B7-8072-0AB540E71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1095" y="3129215"/>
            <a:ext cx="3883127" cy="2588751"/>
          </a:xfrm>
          <a:prstGeom prst="rect">
            <a:avLst/>
          </a:prstGeom>
        </p:spPr>
      </p:pic>
      <p:pic>
        <p:nvPicPr>
          <p:cNvPr id="8" name="Picture 2" descr="A microscopic view of a human body&#10;&#10;Description automatically generated">
            <a:extLst>
              <a:ext uri="{FF2B5EF4-FFF2-40B4-BE49-F238E27FC236}">
                <a16:creationId xmlns:a16="http://schemas.microsoft.com/office/drawing/2014/main" id="{B5B579EE-BB8A-B619-B739-D378B55C3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089" y="5699496"/>
            <a:ext cx="3883127" cy="2588751"/>
          </a:xfrm>
          <a:prstGeom prst="rect">
            <a:avLst/>
          </a:prstGeom>
        </p:spPr>
      </p:pic>
      <p:pic>
        <p:nvPicPr>
          <p:cNvPr id="12" name="Picture 2" descr="A close-up of a microscopic view of a liver&#10;&#10;Description automatically generated">
            <a:extLst>
              <a:ext uri="{FF2B5EF4-FFF2-40B4-BE49-F238E27FC236}">
                <a16:creationId xmlns:a16="http://schemas.microsoft.com/office/drawing/2014/main" id="{7D125D76-4287-748E-3215-7E50ADC233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3980" y="3129215"/>
            <a:ext cx="3883127" cy="2588753"/>
          </a:xfrm>
          <a:prstGeom prst="rect">
            <a:avLst/>
          </a:prstGeom>
        </p:spPr>
      </p:pic>
      <p:pic>
        <p:nvPicPr>
          <p:cNvPr id="15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4B2E4E10-4587-2D4F-DCB9-D05BE9BF31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3979" y="5712660"/>
            <a:ext cx="3883127" cy="2588751"/>
          </a:xfrm>
          <a:prstGeom prst="rect">
            <a:avLst/>
          </a:prstGeom>
        </p:spPr>
      </p:pic>
      <p:pic>
        <p:nvPicPr>
          <p:cNvPr id="16" name="Picture 2" descr="A microscope view of a cell&#10;&#10;Description automatically generated">
            <a:extLst>
              <a:ext uri="{FF2B5EF4-FFF2-40B4-BE49-F238E27FC236}">
                <a16:creationId xmlns:a16="http://schemas.microsoft.com/office/drawing/2014/main" id="{5BE3B6DA-B4DC-189F-17F1-B07568CC56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12228" y="3129214"/>
            <a:ext cx="3883127" cy="2588751"/>
          </a:xfrm>
          <a:prstGeom prst="rect">
            <a:avLst/>
          </a:prstGeom>
        </p:spPr>
      </p:pic>
      <p:pic>
        <p:nvPicPr>
          <p:cNvPr id="17" name="Picture 2" descr="A purple cells under a microscope&#10;&#10;Description automatically generated">
            <a:extLst>
              <a:ext uri="{FF2B5EF4-FFF2-40B4-BE49-F238E27FC236}">
                <a16:creationId xmlns:a16="http://schemas.microsoft.com/office/drawing/2014/main" id="{CA296A78-B8EE-9096-8254-10904CA7FC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12228" y="5712660"/>
            <a:ext cx="3883127" cy="258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22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Pathological</a:t>
            </a:r>
            <a:r>
              <a:rPr lang="pt-BR" dirty="0"/>
              <a:t> </a:t>
            </a:r>
            <a:r>
              <a:rPr lang="pt-BR" dirty="0" err="1"/>
              <a:t>findings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0B76BA2F-69AC-46F8-1D24-D7880D4120E4}"/>
              </a:ext>
            </a:extLst>
          </p:cNvPr>
          <p:cNvSpPr/>
          <p:nvPr/>
        </p:nvSpPr>
        <p:spPr>
          <a:xfrm>
            <a:off x="11346056" y="3549872"/>
            <a:ext cx="5944414" cy="810856"/>
          </a:xfrm>
          <a:prstGeom prst="roundRect">
            <a:avLst/>
          </a:prstGeom>
          <a:solidFill>
            <a:srgbClr val="223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Hepatocytes</a:t>
            </a:r>
            <a:endParaRPr lang="pt-BR" sz="2800" b="1" dirty="0"/>
          </a:p>
        </p:txBody>
      </p:sp>
      <p:sp>
        <p:nvSpPr>
          <p:cNvPr id="9" name="Retângulo Arredondado 8">
            <a:extLst>
              <a:ext uri="{FF2B5EF4-FFF2-40B4-BE49-F238E27FC236}">
                <a16:creationId xmlns:a16="http://schemas.microsoft.com/office/drawing/2014/main" id="{66F7B87A-3D6D-94D1-744D-D3A573FEA3F5}"/>
              </a:ext>
            </a:extLst>
          </p:cNvPr>
          <p:cNvSpPr/>
          <p:nvPr/>
        </p:nvSpPr>
        <p:spPr>
          <a:xfrm>
            <a:off x="11346056" y="4544471"/>
            <a:ext cx="5944415" cy="81085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>
                <a:solidFill>
                  <a:srgbClr val="223F59"/>
                </a:solidFill>
              </a:rPr>
              <a:t>Discreet</a:t>
            </a:r>
            <a:r>
              <a:rPr lang="pt-BR" sz="2800" b="1" dirty="0">
                <a:solidFill>
                  <a:srgbClr val="223F59"/>
                </a:solidFill>
              </a:rPr>
              <a:t>/</a:t>
            </a:r>
            <a:r>
              <a:rPr lang="pt-BR" sz="2800" b="1" dirty="0" err="1">
                <a:solidFill>
                  <a:srgbClr val="223F59"/>
                </a:solidFill>
              </a:rPr>
              <a:t>moderate</a:t>
            </a:r>
            <a:r>
              <a:rPr lang="pt-BR" sz="2800" b="1" dirty="0">
                <a:solidFill>
                  <a:srgbClr val="223F59"/>
                </a:solidFill>
              </a:rPr>
              <a:t> </a:t>
            </a:r>
            <a:r>
              <a:rPr lang="pt-BR" sz="2800" b="1" dirty="0" err="1">
                <a:solidFill>
                  <a:srgbClr val="223F59"/>
                </a:solidFill>
              </a:rPr>
              <a:t>ballooning</a:t>
            </a:r>
            <a:endParaRPr lang="pt-BR" sz="2800" b="1" dirty="0">
              <a:solidFill>
                <a:srgbClr val="223F59"/>
              </a:solidFill>
            </a:endParaRPr>
          </a:p>
        </p:txBody>
      </p:sp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D695A2FF-B411-8486-1CCD-729CCF23160C}"/>
              </a:ext>
            </a:extLst>
          </p:cNvPr>
          <p:cNvSpPr/>
          <p:nvPr/>
        </p:nvSpPr>
        <p:spPr>
          <a:xfrm>
            <a:off x="11346058" y="5445876"/>
            <a:ext cx="5944415" cy="81085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223F59"/>
                </a:solidFill>
              </a:rPr>
              <a:t>Pale </a:t>
            </a:r>
            <a:r>
              <a:rPr lang="pt-BR" sz="2800" b="1" dirty="0" err="1">
                <a:solidFill>
                  <a:srgbClr val="223F59"/>
                </a:solidFill>
              </a:rPr>
              <a:t>cytoplasm</a:t>
            </a:r>
            <a:endParaRPr lang="pt-BR" sz="2800" b="1" dirty="0">
              <a:solidFill>
                <a:srgbClr val="223F59"/>
              </a:solidFill>
            </a:endParaRPr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4FC68C3A-2B44-094A-3761-8847B27DF8EC}"/>
              </a:ext>
            </a:extLst>
          </p:cNvPr>
          <p:cNvSpPr/>
          <p:nvPr/>
        </p:nvSpPr>
        <p:spPr>
          <a:xfrm>
            <a:off x="11346059" y="6345942"/>
            <a:ext cx="5944415" cy="81085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>
                <a:solidFill>
                  <a:srgbClr val="223F59"/>
                </a:solidFill>
              </a:rPr>
              <a:t>Accentuation</a:t>
            </a:r>
            <a:r>
              <a:rPr lang="pt-BR" sz="2800" b="1" dirty="0">
                <a:solidFill>
                  <a:srgbClr val="223F59"/>
                </a:solidFill>
              </a:rPr>
              <a:t> </a:t>
            </a:r>
            <a:r>
              <a:rPr lang="pt-BR" sz="2800" b="1" dirty="0" err="1">
                <a:solidFill>
                  <a:srgbClr val="223F59"/>
                </a:solidFill>
              </a:rPr>
              <a:t>of</a:t>
            </a:r>
            <a:r>
              <a:rPr lang="pt-BR" sz="2800" b="1" dirty="0">
                <a:solidFill>
                  <a:srgbClr val="223F59"/>
                </a:solidFill>
              </a:rPr>
              <a:t> </a:t>
            </a:r>
            <a:r>
              <a:rPr lang="pt-BR" sz="2800" b="1" dirty="0" err="1">
                <a:solidFill>
                  <a:srgbClr val="223F59"/>
                </a:solidFill>
              </a:rPr>
              <a:t>the</a:t>
            </a:r>
            <a:r>
              <a:rPr lang="pt-BR" sz="2800" b="1" dirty="0">
                <a:solidFill>
                  <a:srgbClr val="223F59"/>
                </a:solidFill>
              </a:rPr>
              <a:t> </a:t>
            </a:r>
            <a:r>
              <a:rPr lang="pt-BR" sz="2800" b="1" dirty="0" err="1">
                <a:solidFill>
                  <a:srgbClr val="223F59"/>
                </a:solidFill>
              </a:rPr>
              <a:t>cell</a:t>
            </a:r>
            <a:r>
              <a:rPr lang="pt-BR" sz="2800" b="1" dirty="0">
                <a:solidFill>
                  <a:srgbClr val="223F59"/>
                </a:solidFill>
              </a:rPr>
              <a:t> </a:t>
            </a:r>
            <a:r>
              <a:rPr lang="pt-BR" sz="2800" b="1" dirty="0" err="1">
                <a:solidFill>
                  <a:srgbClr val="223F59"/>
                </a:solidFill>
              </a:rPr>
              <a:t>membranes</a:t>
            </a:r>
            <a:endParaRPr lang="pt-BR" sz="2800" b="1" dirty="0">
              <a:solidFill>
                <a:srgbClr val="223F59"/>
              </a:solidFill>
            </a:endParaRP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6555587D-84E5-3B61-4021-EAD0F5BA759F}"/>
              </a:ext>
            </a:extLst>
          </p:cNvPr>
          <p:cNvSpPr/>
          <p:nvPr/>
        </p:nvSpPr>
        <p:spPr>
          <a:xfrm>
            <a:off x="11346060" y="7246008"/>
            <a:ext cx="5944415" cy="81085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223F59"/>
                </a:solidFill>
              </a:rPr>
              <a:t>No </a:t>
            </a:r>
            <a:r>
              <a:rPr lang="pt-BR" sz="2800" b="1" dirty="0" err="1">
                <a:solidFill>
                  <a:srgbClr val="223F59"/>
                </a:solidFill>
              </a:rPr>
              <a:t>steatosis</a:t>
            </a:r>
            <a:r>
              <a:rPr lang="pt-BR" sz="2800" b="1" dirty="0">
                <a:solidFill>
                  <a:srgbClr val="223F59"/>
                </a:solidFill>
              </a:rPr>
              <a:t>/</a:t>
            </a:r>
            <a:r>
              <a:rPr lang="pt-BR" sz="2800" b="1" dirty="0" err="1">
                <a:solidFill>
                  <a:srgbClr val="223F59"/>
                </a:solidFill>
              </a:rPr>
              <a:t>inflammation</a:t>
            </a:r>
            <a:endParaRPr lang="pt-BR" sz="2800" b="1" dirty="0">
              <a:solidFill>
                <a:srgbClr val="223F59"/>
              </a:solidFill>
            </a:endParaRPr>
          </a:p>
        </p:txBody>
      </p:sp>
      <p:pic>
        <p:nvPicPr>
          <p:cNvPr id="6" name="Picture 2" descr="A microscope view of a cell&#10;&#10;Description automatically generated">
            <a:extLst>
              <a:ext uri="{FF2B5EF4-FFF2-40B4-BE49-F238E27FC236}">
                <a16:creationId xmlns:a16="http://schemas.microsoft.com/office/drawing/2014/main" id="{A0396F3A-48B7-DC47-B8A5-303B571F4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984" y="2645024"/>
            <a:ext cx="9322877" cy="62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46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Conflict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Interest</a:t>
            </a:r>
            <a:r>
              <a:rPr lang="pt-BR" dirty="0"/>
              <a:t> </a:t>
            </a:r>
            <a:r>
              <a:rPr lang="pt-BR" dirty="0" err="1"/>
              <a:t>Statement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The </a:t>
            </a:r>
            <a:r>
              <a:rPr lang="pt-BR" dirty="0" err="1"/>
              <a:t>authors</a:t>
            </a:r>
            <a:r>
              <a:rPr lang="pt-BR" dirty="0"/>
              <a:t> </a:t>
            </a:r>
            <a:r>
              <a:rPr lang="pt-BR" dirty="0" err="1"/>
              <a:t>certify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they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NO </a:t>
            </a:r>
            <a:r>
              <a:rPr lang="pt-BR" dirty="0" err="1"/>
              <a:t>affiliations</a:t>
            </a:r>
            <a:r>
              <a:rPr lang="pt-BR" dirty="0"/>
              <a:t> with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involvement</a:t>
            </a:r>
            <a:r>
              <a:rPr lang="pt-BR" dirty="0"/>
              <a:t> in </a:t>
            </a:r>
            <a:r>
              <a:rPr lang="pt-BR" dirty="0" err="1"/>
              <a:t>any</a:t>
            </a:r>
            <a:r>
              <a:rPr lang="pt-BR" dirty="0"/>
              <a:t> </a:t>
            </a:r>
            <a:r>
              <a:rPr lang="pt-BR" dirty="0" err="1"/>
              <a:t>organization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entity</a:t>
            </a:r>
            <a:r>
              <a:rPr lang="pt-BR" dirty="0"/>
              <a:t> with </a:t>
            </a:r>
            <a:r>
              <a:rPr lang="pt-BR" dirty="0" err="1"/>
              <a:t>any</a:t>
            </a:r>
            <a:r>
              <a:rPr lang="pt-BR" dirty="0"/>
              <a:t> financial </a:t>
            </a:r>
            <a:r>
              <a:rPr lang="pt-BR" dirty="0" err="1"/>
              <a:t>interest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non-financial </a:t>
            </a:r>
            <a:r>
              <a:rPr lang="pt-BR" dirty="0" err="1"/>
              <a:t>interest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subject</a:t>
            </a:r>
            <a:r>
              <a:rPr lang="pt-BR" dirty="0"/>
              <a:t> </a:t>
            </a:r>
            <a:r>
              <a:rPr lang="pt-BR" dirty="0" err="1"/>
              <a:t>matter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materials</a:t>
            </a:r>
            <a:r>
              <a:rPr lang="pt-BR" dirty="0"/>
              <a:t> </a:t>
            </a:r>
            <a:r>
              <a:rPr lang="pt-BR" dirty="0" err="1"/>
              <a:t>discussed</a:t>
            </a:r>
            <a:r>
              <a:rPr lang="pt-BR" dirty="0"/>
              <a:t> in </a:t>
            </a: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presentation</a:t>
            </a:r>
            <a:r>
              <a:rPr lang="pt-BR" dirty="0"/>
              <a:t>.</a:t>
            </a:r>
          </a:p>
          <a:p>
            <a:r>
              <a:rPr lang="pt-BR" sz="2600" dirty="0" err="1"/>
              <a:t>Requirement</a:t>
            </a:r>
            <a:r>
              <a:rPr lang="pt-BR" sz="2600" dirty="0"/>
              <a:t> of ANVISA RDC No. 96/08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Final </a:t>
            </a:r>
            <a:r>
              <a:rPr lang="pt-BR" dirty="0" err="1"/>
              <a:t>diagnosis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algn="ctr"/>
            <a:r>
              <a:rPr lang="pt-BR" sz="8000" dirty="0"/>
              <a:t>GLYCOGENIC HEPATOPATHY</a:t>
            </a:r>
          </a:p>
        </p:txBody>
      </p:sp>
    </p:spTree>
    <p:extLst>
      <p:ext uri="{BB962C8B-B14F-4D97-AF65-F5344CB8AC3E}">
        <p14:creationId xmlns:p14="http://schemas.microsoft.com/office/powerpoint/2010/main" val="3386433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Discussion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C07C3554-DA1F-A237-543E-2F38F78549A8}"/>
              </a:ext>
            </a:extLst>
          </p:cNvPr>
          <p:cNvSpPr/>
          <p:nvPr/>
        </p:nvSpPr>
        <p:spPr>
          <a:xfrm>
            <a:off x="5788602" y="2416854"/>
            <a:ext cx="6452559" cy="1490214"/>
          </a:xfrm>
          <a:prstGeom prst="roundRect">
            <a:avLst/>
          </a:prstGeom>
          <a:solidFill>
            <a:srgbClr val="23755A"/>
          </a:solidFill>
          <a:ln>
            <a:solidFill>
              <a:srgbClr val="2375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err="1"/>
              <a:t>Glycogenic</a:t>
            </a:r>
            <a:r>
              <a:rPr lang="pt-BR" sz="4400" b="1" dirty="0"/>
              <a:t> </a:t>
            </a:r>
            <a:r>
              <a:rPr lang="pt-BR" sz="4400" b="1" dirty="0" err="1"/>
              <a:t>Hepatopathy</a:t>
            </a:r>
            <a:endParaRPr lang="pt-BR" sz="4400" b="1" dirty="0"/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1392D9E4-44AF-3D3F-4CD3-ECCFA4FDCD79}"/>
              </a:ext>
            </a:extLst>
          </p:cNvPr>
          <p:cNvSpPr/>
          <p:nvPr/>
        </p:nvSpPr>
        <p:spPr>
          <a:xfrm>
            <a:off x="6340415" y="5110280"/>
            <a:ext cx="5607169" cy="1781586"/>
          </a:xfrm>
          <a:prstGeom prst="roundRect">
            <a:avLst/>
          </a:prstGeom>
          <a:solidFill>
            <a:srgbClr val="295D7A"/>
          </a:solidFill>
          <a:ln>
            <a:solidFill>
              <a:srgbClr val="223F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First</a:t>
            </a:r>
            <a:r>
              <a:rPr lang="pt-BR" sz="2800" b="1" dirty="0"/>
              <a:t> </a:t>
            </a:r>
            <a:r>
              <a:rPr lang="pt-BR" sz="2800" b="1" dirty="0" err="1"/>
              <a:t>described</a:t>
            </a:r>
            <a:r>
              <a:rPr lang="pt-BR" sz="2800" b="1" dirty="0"/>
              <a:t> </a:t>
            </a:r>
            <a:r>
              <a:rPr lang="pt-BR" sz="2800" b="1" dirty="0" err="1"/>
              <a:t>by</a:t>
            </a:r>
            <a:r>
              <a:rPr lang="pt-BR" sz="2800" b="1" dirty="0"/>
              <a:t> Pierre Mauriac, in 1930 (</a:t>
            </a:r>
            <a:r>
              <a:rPr lang="pt-BR" sz="2800" b="1" dirty="0" err="1"/>
              <a:t>poorly</a:t>
            </a:r>
            <a:r>
              <a:rPr lang="pt-BR" sz="2800" b="1" dirty="0"/>
              <a:t> </a:t>
            </a:r>
            <a:r>
              <a:rPr lang="pt-BR" sz="2800" b="1" dirty="0" err="1"/>
              <a:t>controlled</a:t>
            </a:r>
            <a:r>
              <a:rPr lang="pt-BR" sz="2800" b="1" dirty="0"/>
              <a:t> DM 1 </a:t>
            </a:r>
            <a:r>
              <a:rPr lang="pt-BR" sz="2800" b="1" dirty="0" err="1"/>
              <a:t>patient</a:t>
            </a:r>
            <a:r>
              <a:rPr lang="pt-BR" sz="2800" b="1" dirty="0"/>
              <a:t>)</a:t>
            </a: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C20FA536-E345-01A6-8BF0-7790DA3B51A8}"/>
              </a:ext>
            </a:extLst>
          </p:cNvPr>
          <p:cNvSpPr/>
          <p:nvPr/>
        </p:nvSpPr>
        <p:spPr>
          <a:xfrm>
            <a:off x="1138688" y="5345141"/>
            <a:ext cx="4149028" cy="1311863"/>
          </a:xfrm>
          <a:prstGeom prst="roundRect">
            <a:avLst/>
          </a:prstGeom>
          <a:noFill/>
          <a:ln w="57150">
            <a:solidFill>
              <a:srgbClr val="223F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>
                <a:solidFill>
                  <a:srgbClr val="223F59"/>
                </a:solidFill>
              </a:rPr>
              <a:t>Incidence</a:t>
            </a:r>
            <a:r>
              <a:rPr lang="pt-BR" sz="2800" b="1" dirty="0">
                <a:solidFill>
                  <a:srgbClr val="223F59"/>
                </a:solidFill>
              </a:rPr>
              <a:t> </a:t>
            </a:r>
            <a:r>
              <a:rPr lang="pt-BR" sz="2800" b="1" dirty="0" err="1">
                <a:solidFill>
                  <a:srgbClr val="223F59"/>
                </a:solidFill>
              </a:rPr>
              <a:t>and</a:t>
            </a:r>
            <a:r>
              <a:rPr lang="pt-BR" sz="2800" b="1" dirty="0">
                <a:solidFill>
                  <a:srgbClr val="223F59"/>
                </a:solidFill>
              </a:rPr>
              <a:t> </a:t>
            </a:r>
            <a:r>
              <a:rPr lang="pt-BR" sz="2800" b="1" dirty="0" err="1">
                <a:solidFill>
                  <a:srgbClr val="223F59"/>
                </a:solidFill>
              </a:rPr>
              <a:t>prevalence</a:t>
            </a:r>
            <a:r>
              <a:rPr lang="pt-BR" sz="2800" b="1" dirty="0">
                <a:solidFill>
                  <a:srgbClr val="223F59"/>
                </a:solidFill>
              </a:rPr>
              <a:t> </a:t>
            </a:r>
            <a:r>
              <a:rPr lang="pt-BR" sz="2800" b="1" dirty="0" err="1">
                <a:solidFill>
                  <a:srgbClr val="223F59"/>
                </a:solidFill>
              </a:rPr>
              <a:t>unknown</a:t>
            </a:r>
            <a:endParaRPr lang="pt-BR" sz="2800" b="1" dirty="0">
              <a:solidFill>
                <a:srgbClr val="223F59"/>
              </a:solidFill>
            </a:endParaRPr>
          </a:p>
        </p:txBody>
      </p:sp>
      <p:sp>
        <p:nvSpPr>
          <p:cNvPr id="9" name="Retângulo Arredondado 8">
            <a:extLst>
              <a:ext uri="{FF2B5EF4-FFF2-40B4-BE49-F238E27FC236}">
                <a16:creationId xmlns:a16="http://schemas.microsoft.com/office/drawing/2014/main" id="{331CF1FD-B613-1B78-CEAB-A96B33D1D309}"/>
              </a:ext>
            </a:extLst>
          </p:cNvPr>
          <p:cNvSpPr/>
          <p:nvPr/>
        </p:nvSpPr>
        <p:spPr>
          <a:xfrm>
            <a:off x="3714088" y="7674007"/>
            <a:ext cx="4149028" cy="1311863"/>
          </a:xfrm>
          <a:prstGeom prst="roundRect">
            <a:avLst/>
          </a:prstGeom>
          <a:noFill/>
          <a:ln w="57150">
            <a:solidFill>
              <a:srgbClr val="223F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>
                <a:solidFill>
                  <a:srgbClr val="223F59"/>
                </a:solidFill>
              </a:rPr>
              <a:t>Female</a:t>
            </a:r>
            <a:r>
              <a:rPr lang="pt-BR" sz="2800" b="1" dirty="0">
                <a:solidFill>
                  <a:srgbClr val="223F59"/>
                </a:solidFill>
              </a:rPr>
              <a:t> sex</a:t>
            </a:r>
          </a:p>
        </p:txBody>
      </p:sp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7FF17DB9-C62D-E040-C2D3-62B2A7CEB9B1}"/>
              </a:ext>
            </a:extLst>
          </p:cNvPr>
          <p:cNvSpPr/>
          <p:nvPr/>
        </p:nvSpPr>
        <p:spPr>
          <a:xfrm>
            <a:off x="9873070" y="7674007"/>
            <a:ext cx="4149028" cy="1311863"/>
          </a:xfrm>
          <a:prstGeom prst="roundRect">
            <a:avLst/>
          </a:prstGeom>
          <a:noFill/>
          <a:ln w="57150">
            <a:solidFill>
              <a:srgbClr val="223F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223F59"/>
                </a:solidFill>
              </a:rPr>
              <a:t>Young age</a:t>
            </a:r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2106762C-0F3F-0949-2808-FCF851588647}"/>
              </a:ext>
            </a:extLst>
          </p:cNvPr>
          <p:cNvSpPr/>
          <p:nvPr/>
        </p:nvSpPr>
        <p:spPr>
          <a:xfrm>
            <a:off x="13000283" y="5297888"/>
            <a:ext cx="4149028" cy="1311863"/>
          </a:xfrm>
          <a:prstGeom prst="roundRect">
            <a:avLst/>
          </a:prstGeom>
          <a:noFill/>
          <a:ln w="57150">
            <a:solidFill>
              <a:srgbClr val="223F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>
                <a:solidFill>
                  <a:srgbClr val="223F59"/>
                </a:solidFill>
              </a:rPr>
              <a:t>Insulin-dependent</a:t>
            </a:r>
            <a:endParaRPr lang="pt-BR" sz="2800" b="1" dirty="0">
              <a:solidFill>
                <a:srgbClr val="223F59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2183DBB-33B5-0CDC-762F-F791813EFA07}"/>
              </a:ext>
            </a:extLst>
          </p:cNvPr>
          <p:cNvSpPr txBox="1"/>
          <p:nvPr/>
        </p:nvSpPr>
        <p:spPr>
          <a:xfrm>
            <a:off x="14202474" y="9400019"/>
            <a:ext cx="126971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24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Torbenson</a:t>
            </a:r>
            <a:r>
              <a:rPr lang="pt-B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2006)</a:t>
            </a:r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199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D0314EF-F8AA-FFDE-B458-9A33F5C7E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36723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BF69282-C41C-2021-2059-D127B381B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918" y="212914"/>
            <a:ext cx="5647155" cy="93587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7F3E1A1-D9B7-EADC-7259-FBAB4D020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70" y="4277252"/>
            <a:ext cx="6233121" cy="46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37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Discussion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C07C3554-DA1F-A237-543E-2F38F78549A8}"/>
              </a:ext>
            </a:extLst>
          </p:cNvPr>
          <p:cNvSpPr/>
          <p:nvPr/>
        </p:nvSpPr>
        <p:spPr>
          <a:xfrm>
            <a:off x="730461" y="4568766"/>
            <a:ext cx="6452559" cy="1490214"/>
          </a:xfrm>
          <a:prstGeom prst="roundRect">
            <a:avLst/>
          </a:prstGeom>
          <a:solidFill>
            <a:srgbClr val="23755A"/>
          </a:solidFill>
          <a:ln>
            <a:solidFill>
              <a:srgbClr val="2375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err="1"/>
              <a:t>Glycogenic</a:t>
            </a:r>
            <a:r>
              <a:rPr lang="pt-BR" sz="4400" b="1" dirty="0"/>
              <a:t> </a:t>
            </a:r>
            <a:r>
              <a:rPr lang="pt-BR" sz="4400" b="1" dirty="0" err="1"/>
              <a:t>Hepatopathy</a:t>
            </a:r>
            <a:endParaRPr lang="pt-BR" sz="4400" b="1" dirty="0"/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A2F76E16-C05E-4A75-55F2-5A5F949315F5}"/>
              </a:ext>
            </a:extLst>
          </p:cNvPr>
          <p:cNvSpPr/>
          <p:nvPr/>
        </p:nvSpPr>
        <p:spPr>
          <a:xfrm>
            <a:off x="8323351" y="4394223"/>
            <a:ext cx="8850703" cy="1839295"/>
          </a:xfrm>
          <a:prstGeom prst="roundRect">
            <a:avLst/>
          </a:prstGeom>
          <a:noFill/>
          <a:ln w="57150">
            <a:solidFill>
              <a:srgbClr val="2375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>
                <a:solidFill>
                  <a:srgbClr val="23755A"/>
                </a:solidFill>
              </a:rPr>
              <a:t>Fluctuating</a:t>
            </a:r>
            <a:r>
              <a:rPr lang="pt-BR" sz="2800" b="1" dirty="0">
                <a:solidFill>
                  <a:srgbClr val="23755A"/>
                </a:solidFill>
              </a:rPr>
              <a:t> </a:t>
            </a:r>
            <a:r>
              <a:rPr lang="pt-BR" sz="2800" b="1" dirty="0" err="1">
                <a:solidFill>
                  <a:srgbClr val="23755A"/>
                </a:solidFill>
              </a:rPr>
              <a:t>serum</a:t>
            </a:r>
            <a:r>
              <a:rPr lang="pt-BR" sz="2800" b="1" dirty="0">
                <a:solidFill>
                  <a:srgbClr val="23755A"/>
                </a:solidFill>
              </a:rPr>
              <a:t> glucose </a:t>
            </a:r>
            <a:r>
              <a:rPr lang="pt-BR" sz="2800" b="1" dirty="0" err="1">
                <a:solidFill>
                  <a:srgbClr val="23755A"/>
                </a:solidFill>
              </a:rPr>
              <a:t>levels</a:t>
            </a:r>
            <a:r>
              <a:rPr lang="pt-BR" sz="2800" b="1" dirty="0">
                <a:solidFill>
                  <a:srgbClr val="23755A"/>
                </a:solidFill>
              </a:rPr>
              <a:t> + </a:t>
            </a:r>
            <a:r>
              <a:rPr lang="pt-BR" sz="2800" b="1" dirty="0" err="1">
                <a:solidFill>
                  <a:srgbClr val="23755A"/>
                </a:solidFill>
              </a:rPr>
              <a:t>supraphysiological</a:t>
            </a:r>
            <a:r>
              <a:rPr lang="pt-BR" sz="2800" b="1" dirty="0">
                <a:solidFill>
                  <a:srgbClr val="23755A"/>
                </a:solidFill>
              </a:rPr>
              <a:t> </a:t>
            </a:r>
            <a:r>
              <a:rPr lang="pt-BR" sz="2800" b="1" dirty="0" err="1">
                <a:solidFill>
                  <a:srgbClr val="23755A"/>
                </a:solidFill>
              </a:rPr>
              <a:t>administration</a:t>
            </a:r>
            <a:r>
              <a:rPr lang="pt-BR" sz="2800" b="1" dirty="0">
                <a:solidFill>
                  <a:srgbClr val="23755A"/>
                </a:solidFill>
              </a:rPr>
              <a:t> of </a:t>
            </a:r>
            <a:r>
              <a:rPr lang="pt-BR" sz="2800" b="1" dirty="0" err="1">
                <a:solidFill>
                  <a:srgbClr val="23755A"/>
                </a:solidFill>
              </a:rPr>
              <a:t>insulin</a:t>
            </a:r>
            <a:r>
              <a:rPr lang="pt-BR" sz="2800" b="1" dirty="0">
                <a:solidFill>
                  <a:srgbClr val="23755A"/>
                </a:solidFill>
              </a:rPr>
              <a:t> </a:t>
            </a:r>
            <a:r>
              <a:rPr lang="pt-BR" sz="2800" b="1" dirty="0" err="1">
                <a:solidFill>
                  <a:srgbClr val="23755A"/>
                </a:solidFill>
              </a:rPr>
              <a:t>required</a:t>
            </a:r>
            <a:r>
              <a:rPr lang="pt-BR" sz="2800" b="1" dirty="0">
                <a:solidFill>
                  <a:srgbClr val="23755A"/>
                </a:solidFill>
              </a:rPr>
              <a:t> for </a:t>
            </a:r>
            <a:r>
              <a:rPr lang="pt-BR" sz="2800" b="1" dirty="0" err="1">
                <a:solidFill>
                  <a:srgbClr val="23755A"/>
                </a:solidFill>
              </a:rPr>
              <a:t>condition</a:t>
            </a:r>
            <a:r>
              <a:rPr lang="pt-BR" sz="2800" b="1" dirty="0">
                <a:solidFill>
                  <a:srgbClr val="23755A"/>
                </a:solidFill>
              </a:rPr>
              <a:t> </a:t>
            </a:r>
            <a:r>
              <a:rPr lang="pt-BR" sz="2800" b="1" dirty="0" err="1">
                <a:solidFill>
                  <a:srgbClr val="23755A"/>
                </a:solidFill>
              </a:rPr>
              <a:t>control</a:t>
            </a:r>
            <a:endParaRPr lang="pt-BR" sz="2800" b="1" dirty="0">
              <a:solidFill>
                <a:srgbClr val="23755A"/>
              </a:solidFill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D577758-98F0-5BED-9672-46D7E5D9DB31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7103">
            <a:off x="7350720" y="4835448"/>
            <a:ext cx="828027" cy="95684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78EAD3D-8D7C-9F4E-A839-94D6AFB41639}"/>
              </a:ext>
            </a:extLst>
          </p:cNvPr>
          <p:cNvSpPr txBox="1"/>
          <p:nvPr/>
        </p:nvSpPr>
        <p:spPr>
          <a:xfrm>
            <a:off x="14202474" y="9400019"/>
            <a:ext cx="126971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24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Torbenson</a:t>
            </a:r>
            <a:r>
              <a:rPr lang="pt-B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2006)</a:t>
            </a:r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968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Discussion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C07C3554-DA1F-A237-543E-2F38F78549A8}"/>
              </a:ext>
            </a:extLst>
          </p:cNvPr>
          <p:cNvSpPr/>
          <p:nvPr/>
        </p:nvSpPr>
        <p:spPr>
          <a:xfrm>
            <a:off x="2726584" y="2132137"/>
            <a:ext cx="4267292" cy="1079916"/>
          </a:xfrm>
          <a:prstGeom prst="roundRect">
            <a:avLst/>
          </a:prstGeom>
          <a:solidFill>
            <a:srgbClr val="23755A"/>
          </a:solidFill>
          <a:ln>
            <a:solidFill>
              <a:srgbClr val="2375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Glycogenic</a:t>
            </a:r>
            <a:r>
              <a:rPr lang="pt-BR" sz="2800" b="1" dirty="0"/>
              <a:t> </a:t>
            </a:r>
            <a:r>
              <a:rPr lang="pt-BR" sz="2800" b="1" dirty="0" err="1"/>
              <a:t>Hepatopathy</a:t>
            </a:r>
            <a:endParaRPr lang="pt-BR" sz="2800" b="1" dirty="0"/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A2F76E16-C05E-4A75-55F2-5A5F949315F5}"/>
              </a:ext>
            </a:extLst>
          </p:cNvPr>
          <p:cNvSpPr/>
          <p:nvPr/>
        </p:nvSpPr>
        <p:spPr>
          <a:xfrm>
            <a:off x="8157301" y="2016292"/>
            <a:ext cx="7508904" cy="1254454"/>
          </a:xfrm>
          <a:prstGeom prst="roundRect">
            <a:avLst/>
          </a:prstGeom>
          <a:noFill/>
          <a:ln w="57150">
            <a:solidFill>
              <a:srgbClr val="2375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rgbClr val="23755A"/>
                </a:solidFill>
              </a:rPr>
              <a:t>Fluctuating</a:t>
            </a:r>
            <a:r>
              <a:rPr lang="pt-BR" sz="2400" b="1" dirty="0">
                <a:solidFill>
                  <a:srgbClr val="23755A"/>
                </a:solidFill>
              </a:rPr>
              <a:t> </a:t>
            </a:r>
            <a:r>
              <a:rPr lang="pt-BR" sz="2400" b="1" dirty="0" err="1">
                <a:solidFill>
                  <a:srgbClr val="23755A"/>
                </a:solidFill>
              </a:rPr>
              <a:t>serum</a:t>
            </a:r>
            <a:r>
              <a:rPr lang="pt-BR" sz="2400" b="1" dirty="0">
                <a:solidFill>
                  <a:srgbClr val="23755A"/>
                </a:solidFill>
              </a:rPr>
              <a:t> glucose </a:t>
            </a:r>
            <a:r>
              <a:rPr lang="pt-BR" sz="2400" b="1" dirty="0" err="1">
                <a:solidFill>
                  <a:srgbClr val="23755A"/>
                </a:solidFill>
              </a:rPr>
              <a:t>levels</a:t>
            </a:r>
            <a:r>
              <a:rPr lang="pt-BR" sz="2400" b="1" dirty="0">
                <a:solidFill>
                  <a:srgbClr val="23755A"/>
                </a:solidFill>
              </a:rPr>
              <a:t> + </a:t>
            </a:r>
            <a:r>
              <a:rPr lang="pt-BR" sz="2400" b="1" dirty="0" err="1">
                <a:solidFill>
                  <a:srgbClr val="23755A"/>
                </a:solidFill>
              </a:rPr>
              <a:t>supraphysiological</a:t>
            </a:r>
            <a:r>
              <a:rPr lang="pt-BR" sz="2400" b="1" dirty="0">
                <a:solidFill>
                  <a:srgbClr val="23755A"/>
                </a:solidFill>
              </a:rPr>
              <a:t> </a:t>
            </a:r>
            <a:r>
              <a:rPr lang="pt-BR" sz="2400" b="1" dirty="0" err="1">
                <a:solidFill>
                  <a:srgbClr val="23755A"/>
                </a:solidFill>
              </a:rPr>
              <a:t>administration</a:t>
            </a:r>
            <a:r>
              <a:rPr lang="pt-BR" sz="2400" b="1" dirty="0">
                <a:solidFill>
                  <a:srgbClr val="23755A"/>
                </a:solidFill>
              </a:rPr>
              <a:t> of </a:t>
            </a:r>
            <a:r>
              <a:rPr lang="pt-BR" sz="2400" b="1" dirty="0" err="1">
                <a:solidFill>
                  <a:srgbClr val="23755A"/>
                </a:solidFill>
              </a:rPr>
              <a:t>insulin</a:t>
            </a:r>
            <a:r>
              <a:rPr lang="pt-BR" sz="2400" b="1" dirty="0">
                <a:solidFill>
                  <a:srgbClr val="23755A"/>
                </a:solidFill>
              </a:rPr>
              <a:t> </a:t>
            </a:r>
            <a:r>
              <a:rPr lang="pt-BR" sz="2400" b="1" dirty="0" err="1">
                <a:solidFill>
                  <a:srgbClr val="23755A"/>
                </a:solidFill>
              </a:rPr>
              <a:t>required</a:t>
            </a:r>
            <a:r>
              <a:rPr lang="pt-BR" sz="2400" b="1" dirty="0">
                <a:solidFill>
                  <a:srgbClr val="23755A"/>
                </a:solidFill>
              </a:rPr>
              <a:t> for </a:t>
            </a:r>
            <a:r>
              <a:rPr lang="pt-BR" sz="2400" b="1" dirty="0" err="1">
                <a:solidFill>
                  <a:srgbClr val="23755A"/>
                </a:solidFill>
              </a:rPr>
              <a:t>condition</a:t>
            </a:r>
            <a:r>
              <a:rPr lang="pt-BR" sz="2400" b="1" dirty="0">
                <a:solidFill>
                  <a:srgbClr val="23755A"/>
                </a:solidFill>
              </a:rPr>
              <a:t> </a:t>
            </a:r>
            <a:r>
              <a:rPr lang="pt-BR" sz="2400" b="1" dirty="0" err="1">
                <a:solidFill>
                  <a:srgbClr val="23755A"/>
                </a:solidFill>
              </a:rPr>
              <a:t>control</a:t>
            </a:r>
            <a:endParaRPr lang="pt-BR" sz="2400" b="1" dirty="0">
              <a:solidFill>
                <a:srgbClr val="23755A"/>
              </a:solidFill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D577758-98F0-5BED-9672-46D7E5D9DB31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7103">
            <a:off x="7250400" y="2296316"/>
            <a:ext cx="650377" cy="751559"/>
          </a:xfrm>
          <a:prstGeom prst="rect">
            <a:avLst/>
          </a:prstGeom>
        </p:spPr>
      </p:pic>
      <p:pic>
        <p:nvPicPr>
          <p:cNvPr id="27" name="Imagem 26" descr="Diagrama&#10;&#10;Descrição gerada automaticamente">
            <a:extLst>
              <a:ext uri="{FF2B5EF4-FFF2-40B4-BE49-F238E27FC236}">
                <a16:creationId xmlns:a16="http://schemas.microsoft.com/office/drawing/2014/main" id="{15B073EB-2566-859E-3E0E-D405D35BF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57" b="93275" l="4833" r="94238">
                        <a14:foregroundMark x1="5948" y1="17544" x2="5948" y2="61404"/>
                        <a14:foregroundMark x1="7435" y1="9357" x2="15613" y2="9649"/>
                        <a14:foregroundMark x1="8178" y1="81579" x2="10967" y2="83333"/>
                        <a14:foregroundMark x1="40520" y1="65205" x2="57621" y2="79532"/>
                        <a14:foregroundMark x1="57621" y1="79532" x2="60409" y2="79825"/>
                        <a14:foregroundMark x1="42565" y1="68713" x2="48885" y2="75146"/>
                        <a14:foregroundMark x1="48885" y1="75146" x2="68959" y2="76023"/>
                        <a14:foregroundMark x1="38476" y1="70468" x2="43309" y2="79532"/>
                        <a14:foregroundMark x1="43309" y1="79532" x2="55576" y2="82749"/>
                        <a14:foregroundMark x1="43866" y1="86257" x2="67472" y2="86842"/>
                        <a14:foregroundMark x1="67472" y1="86842" x2="72119" y2="83626"/>
                        <a14:foregroundMark x1="72119" y1="83626" x2="72119" y2="83626"/>
                        <a14:foregroundMark x1="59851" y1="85673" x2="67844" y2="88304"/>
                        <a14:foregroundMark x1="67844" y1="88304" x2="73420" y2="87719"/>
                        <a14:foregroundMark x1="73420" y1="87719" x2="73420" y2="87719"/>
                        <a14:foregroundMark x1="57993" y1="93275" x2="73048" y2="93567"/>
                        <a14:foregroundMark x1="80855" y1="30117" x2="81041" y2="52339"/>
                        <a14:foregroundMark x1="90335" y1="47076" x2="94238" y2="50000"/>
                        <a14:foregroundMark x1="43866" y1="15497" x2="56320" y2="19591"/>
                        <a14:foregroundMark x1="57249" y1="9357" x2="62825" y2="9649"/>
                        <a14:foregroundMark x1="4833" y1="84211" x2="13941" y2="8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2695" y="3532197"/>
            <a:ext cx="9802610" cy="6230626"/>
          </a:xfrm>
          <a:prstGeom prst="rect">
            <a:avLst/>
          </a:prstGeom>
        </p:spPr>
      </p:pic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71931FC0-34C5-BB6D-48FD-BF6FAE600640}"/>
              </a:ext>
            </a:extLst>
          </p:cNvPr>
          <p:cNvSpPr/>
          <p:nvPr/>
        </p:nvSpPr>
        <p:spPr>
          <a:xfrm>
            <a:off x="7672040" y="7827141"/>
            <a:ext cx="2274847" cy="646771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A081A43-47C5-8590-B1FA-E9A0E500FB6F}"/>
              </a:ext>
            </a:extLst>
          </p:cNvPr>
          <p:cNvSpPr txBox="1"/>
          <p:nvPr/>
        </p:nvSpPr>
        <p:spPr>
          <a:xfrm>
            <a:off x="14463731" y="8931826"/>
            <a:ext cx="126971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24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Torbenson</a:t>
            </a:r>
            <a:r>
              <a:rPr lang="pt-B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2006) </a:t>
            </a:r>
          </a:p>
          <a:p>
            <a:r>
              <a:rPr lang="pt-B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240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Yousaf</a:t>
            </a:r>
            <a:r>
              <a:rPr lang="pt-B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2020)</a:t>
            </a:r>
          </a:p>
        </p:txBody>
      </p:sp>
    </p:spTree>
    <p:extLst>
      <p:ext uri="{BB962C8B-B14F-4D97-AF65-F5344CB8AC3E}">
        <p14:creationId xmlns:p14="http://schemas.microsoft.com/office/powerpoint/2010/main" val="41334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9">
            <a:extLst>
              <a:ext uri="{FF2B5EF4-FFF2-40B4-BE49-F238E27FC236}">
                <a16:creationId xmlns:a16="http://schemas.microsoft.com/office/drawing/2014/main" id="{1958C3CD-A74E-A672-1B06-C7A3E2177708}"/>
              </a:ext>
            </a:extLst>
          </p:cNvPr>
          <p:cNvSpPr/>
          <p:nvPr/>
        </p:nvSpPr>
        <p:spPr>
          <a:xfrm>
            <a:off x="6003235" y="4163011"/>
            <a:ext cx="6281529" cy="4441036"/>
          </a:xfrm>
          <a:prstGeom prst="triangle">
            <a:avLst/>
          </a:prstGeom>
          <a:solidFill>
            <a:srgbClr val="223F59"/>
          </a:solidFill>
          <a:ln>
            <a:solidFill>
              <a:srgbClr val="223F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Discussion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C07C3554-DA1F-A237-543E-2F38F78549A8}"/>
              </a:ext>
            </a:extLst>
          </p:cNvPr>
          <p:cNvSpPr/>
          <p:nvPr/>
        </p:nvSpPr>
        <p:spPr>
          <a:xfrm>
            <a:off x="-397565" y="2204665"/>
            <a:ext cx="19023495" cy="573892"/>
          </a:xfrm>
          <a:prstGeom prst="roundRect">
            <a:avLst/>
          </a:prstGeom>
          <a:solidFill>
            <a:srgbClr val="23755A"/>
          </a:solidFill>
          <a:ln>
            <a:solidFill>
              <a:srgbClr val="2375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Glycogenic</a:t>
            </a:r>
            <a:r>
              <a:rPr lang="pt-BR" sz="2800" b="1" dirty="0"/>
              <a:t> </a:t>
            </a:r>
            <a:r>
              <a:rPr lang="pt-BR" sz="2800" b="1" dirty="0" err="1"/>
              <a:t>Hepatopathy</a:t>
            </a:r>
            <a:endParaRPr lang="pt-BR" sz="2800" b="1" dirty="0"/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6EF57A49-157D-9D99-FE89-0F5B50FCC11F}"/>
              </a:ext>
            </a:extLst>
          </p:cNvPr>
          <p:cNvSpPr/>
          <p:nvPr/>
        </p:nvSpPr>
        <p:spPr>
          <a:xfrm>
            <a:off x="7334703" y="6681703"/>
            <a:ext cx="3558958" cy="10917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Clinical </a:t>
            </a:r>
            <a:r>
              <a:rPr lang="pt-BR" sz="3600" b="1" dirty="0" err="1"/>
              <a:t>triad</a:t>
            </a:r>
            <a:endParaRPr lang="pt-BR" sz="3600" b="1" dirty="0"/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31E68F72-D071-E4F4-90F5-16C90F3D5141}"/>
              </a:ext>
            </a:extLst>
          </p:cNvPr>
          <p:cNvSpPr/>
          <p:nvPr/>
        </p:nvSpPr>
        <p:spPr>
          <a:xfrm>
            <a:off x="6668968" y="3205915"/>
            <a:ext cx="4950061" cy="10917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err="1">
                <a:solidFill>
                  <a:srgbClr val="23755A"/>
                </a:solidFill>
              </a:rPr>
              <a:t>Poor</a:t>
            </a:r>
            <a:r>
              <a:rPr lang="pt-BR" sz="3600" b="1" dirty="0">
                <a:solidFill>
                  <a:srgbClr val="23755A"/>
                </a:solidFill>
              </a:rPr>
              <a:t> </a:t>
            </a:r>
            <a:r>
              <a:rPr lang="pt-BR" sz="3600" b="1" dirty="0" err="1">
                <a:solidFill>
                  <a:srgbClr val="23755A"/>
                </a:solidFill>
              </a:rPr>
              <a:t>glycemic</a:t>
            </a:r>
            <a:r>
              <a:rPr lang="pt-BR" sz="3600" b="1" dirty="0">
                <a:solidFill>
                  <a:srgbClr val="23755A"/>
                </a:solidFill>
              </a:rPr>
              <a:t> </a:t>
            </a:r>
            <a:r>
              <a:rPr lang="pt-BR" sz="3600" b="1" dirty="0" err="1">
                <a:solidFill>
                  <a:srgbClr val="23755A"/>
                </a:solidFill>
              </a:rPr>
              <a:t>control</a:t>
            </a:r>
            <a:endParaRPr lang="pt-BR" sz="3600" b="1" dirty="0">
              <a:solidFill>
                <a:srgbClr val="23755A"/>
              </a:solidFill>
            </a:endParaRPr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C1FA6518-8670-3449-0A38-C6C1E996905B}"/>
              </a:ext>
            </a:extLst>
          </p:cNvPr>
          <p:cNvSpPr/>
          <p:nvPr/>
        </p:nvSpPr>
        <p:spPr>
          <a:xfrm>
            <a:off x="1378858" y="8058177"/>
            <a:ext cx="4950061" cy="10917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23755A"/>
                </a:solidFill>
              </a:rPr>
              <a:t>↑ </a:t>
            </a:r>
            <a:r>
              <a:rPr lang="pt-BR" sz="3600" b="1" dirty="0" err="1">
                <a:solidFill>
                  <a:srgbClr val="23755A"/>
                </a:solidFill>
              </a:rPr>
              <a:t>Liver</a:t>
            </a:r>
            <a:r>
              <a:rPr lang="pt-BR" sz="3600" b="1" dirty="0">
                <a:solidFill>
                  <a:srgbClr val="23755A"/>
                </a:solidFill>
              </a:rPr>
              <a:t> </a:t>
            </a:r>
            <a:r>
              <a:rPr lang="pt-BR" sz="3600" b="1" dirty="0" err="1">
                <a:solidFill>
                  <a:srgbClr val="23755A"/>
                </a:solidFill>
              </a:rPr>
              <a:t>enzymes</a:t>
            </a:r>
            <a:endParaRPr lang="pt-BR" sz="3600" b="1" dirty="0">
              <a:solidFill>
                <a:srgbClr val="23755A"/>
              </a:solidFill>
            </a:endParaRP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64519345-902D-9685-7AA5-669F100FEEEA}"/>
              </a:ext>
            </a:extLst>
          </p:cNvPr>
          <p:cNvSpPr/>
          <p:nvPr/>
        </p:nvSpPr>
        <p:spPr>
          <a:xfrm>
            <a:off x="11619029" y="8058176"/>
            <a:ext cx="4950061" cy="10917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err="1">
                <a:solidFill>
                  <a:srgbClr val="23755A"/>
                </a:solidFill>
              </a:rPr>
              <a:t>Hepatomegaly</a:t>
            </a:r>
            <a:endParaRPr lang="pt-BR" sz="3600" b="1" dirty="0">
              <a:solidFill>
                <a:srgbClr val="23755A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5CC9F9F-ABDC-416B-348E-B363610482EC}"/>
              </a:ext>
            </a:extLst>
          </p:cNvPr>
          <p:cNvSpPr txBox="1"/>
          <p:nvPr/>
        </p:nvSpPr>
        <p:spPr>
          <a:xfrm>
            <a:off x="14202474" y="9400019"/>
            <a:ext cx="126971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24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Torbenson</a:t>
            </a:r>
            <a:r>
              <a:rPr lang="pt-B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2006)</a:t>
            </a:r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7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Discussion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C07C3554-DA1F-A237-543E-2F38F78549A8}"/>
              </a:ext>
            </a:extLst>
          </p:cNvPr>
          <p:cNvSpPr/>
          <p:nvPr/>
        </p:nvSpPr>
        <p:spPr>
          <a:xfrm>
            <a:off x="-397565" y="2204665"/>
            <a:ext cx="19023495" cy="573892"/>
          </a:xfrm>
          <a:prstGeom prst="roundRect">
            <a:avLst/>
          </a:prstGeom>
          <a:solidFill>
            <a:srgbClr val="23755A"/>
          </a:solidFill>
          <a:ln>
            <a:solidFill>
              <a:srgbClr val="2375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Glycogenic</a:t>
            </a:r>
            <a:r>
              <a:rPr lang="pt-BR" sz="2800" b="1" dirty="0"/>
              <a:t> </a:t>
            </a:r>
            <a:r>
              <a:rPr lang="pt-BR" sz="2800" b="1" dirty="0" err="1"/>
              <a:t>Hepatopathy</a:t>
            </a:r>
            <a:endParaRPr lang="pt-BR" sz="2800" b="1" dirty="0"/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6EF57A49-157D-9D99-FE89-0F5B50FCC11F}"/>
              </a:ext>
            </a:extLst>
          </p:cNvPr>
          <p:cNvSpPr/>
          <p:nvPr/>
        </p:nvSpPr>
        <p:spPr>
          <a:xfrm>
            <a:off x="7421121" y="3324670"/>
            <a:ext cx="3028311" cy="802921"/>
          </a:xfrm>
          <a:prstGeom prst="roundRect">
            <a:avLst/>
          </a:prstGeom>
          <a:solidFill>
            <a:srgbClr val="223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Clinical </a:t>
            </a:r>
            <a:r>
              <a:rPr lang="pt-BR" sz="2800" b="1" dirty="0" err="1"/>
              <a:t>triad</a:t>
            </a:r>
            <a:endParaRPr lang="pt-BR" sz="2800" b="1" dirty="0"/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31E68F72-D071-E4F4-90F5-16C90F3D5141}"/>
              </a:ext>
            </a:extLst>
          </p:cNvPr>
          <p:cNvSpPr/>
          <p:nvPr/>
        </p:nvSpPr>
        <p:spPr>
          <a:xfrm>
            <a:off x="6859101" y="5043044"/>
            <a:ext cx="4211997" cy="8029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err="1">
                <a:solidFill>
                  <a:srgbClr val="23755A"/>
                </a:solidFill>
              </a:rPr>
              <a:t>Poor</a:t>
            </a:r>
            <a:r>
              <a:rPr lang="pt-BR" sz="3200" b="1" dirty="0">
                <a:solidFill>
                  <a:srgbClr val="23755A"/>
                </a:solidFill>
              </a:rPr>
              <a:t> </a:t>
            </a:r>
            <a:r>
              <a:rPr lang="pt-BR" sz="3200" b="1" dirty="0" err="1">
                <a:solidFill>
                  <a:srgbClr val="23755A"/>
                </a:solidFill>
              </a:rPr>
              <a:t>glycemic</a:t>
            </a:r>
            <a:r>
              <a:rPr lang="pt-BR" sz="3200" b="1" dirty="0">
                <a:solidFill>
                  <a:srgbClr val="23755A"/>
                </a:solidFill>
              </a:rPr>
              <a:t> </a:t>
            </a:r>
            <a:r>
              <a:rPr lang="pt-BR" sz="3200" b="1" dirty="0" err="1">
                <a:solidFill>
                  <a:srgbClr val="23755A"/>
                </a:solidFill>
              </a:rPr>
              <a:t>control</a:t>
            </a:r>
            <a:endParaRPr lang="pt-BR" sz="3200" b="1" dirty="0">
              <a:solidFill>
                <a:srgbClr val="23755A"/>
              </a:solidFill>
            </a:endParaRPr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C1FA6518-8670-3449-0A38-C6C1E996905B}"/>
              </a:ext>
            </a:extLst>
          </p:cNvPr>
          <p:cNvSpPr/>
          <p:nvPr/>
        </p:nvSpPr>
        <p:spPr>
          <a:xfrm>
            <a:off x="6859101" y="4280440"/>
            <a:ext cx="4211997" cy="8029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23755A"/>
                </a:solidFill>
              </a:rPr>
              <a:t>↑ </a:t>
            </a:r>
            <a:r>
              <a:rPr lang="pt-BR" sz="3200" b="1" dirty="0" err="1">
                <a:solidFill>
                  <a:srgbClr val="23755A"/>
                </a:solidFill>
              </a:rPr>
              <a:t>Liver</a:t>
            </a:r>
            <a:r>
              <a:rPr lang="pt-BR" sz="3200" b="1" dirty="0">
                <a:solidFill>
                  <a:srgbClr val="23755A"/>
                </a:solidFill>
              </a:rPr>
              <a:t> </a:t>
            </a:r>
            <a:r>
              <a:rPr lang="pt-BR" sz="3200" b="1" dirty="0" err="1">
                <a:solidFill>
                  <a:srgbClr val="23755A"/>
                </a:solidFill>
              </a:rPr>
              <a:t>enzymes</a:t>
            </a:r>
            <a:endParaRPr lang="pt-BR" sz="3200" b="1" dirty="0">
              <a:solidFill>
                <a:srgbClr val="23755A"/>
              </a:solidFill>
            </a:endParaRP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64519345-902D-9685-7AA5-669F100FEEEA}"/>
              </a:ext>
            </a:extLst>
          </p:cNvPr>
          <p:cNvSpPr/>
          <p:nvPr/>
        </p:nvSpPr>
        <p:spPr>
          <a:xfrm>
            <a:off x="6829279" y="5794500"/>
            <a:ext cx="4211997" cy="8029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err="1">
                <a:solidFill>
                  <a:srgbClr val="23755A"/>
                </a:solidFill>
              </a:rPr>
              <a:t>Hepatomegaly</a:t>
            </a:r>
            <a:endParaRPr lang="pt-BR" sz="3200" b="1" dirty="0">
              <a:solidFill>
                <a:srgbClr val="23755A"/>
              </a:solidFill>
            </a:endParaRPr>
          </a:p>
        </p:txBody>
      </p:sp>
      <p:sp>
        <p:nvSpPr>
          <p:cNvPr id="14" name="Retângulo Arredondado 13">
            <a:extLst>
              <a:ext uri="{FF2B5EF4-FFF2-40B4-BE49-F238E27FC236}">
                <a16:creationId xmlns:a16="http://schemas.microsoft.com/office/drawing/2014/main" id="{9B655498-9774-3E5C-2F45-F3BE3443848E}"/>
              </a:ext>
            </a:extLst>
          </p:cNvPr>
          <p:cNvSpPr/>
          <p:nvPr/>
        </p:nvSpPr>
        <p:spPr>
          <a:xfrm>
            <a:off x="2244997" y="8447377"/>
            <a:ext cx="13738373" cy="10917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23755A"/>
                </a:solidFill>
              </a:rPr>
              <a:t>Abdominal </a:t>
            </a:r>
            <a:r>
              <a:rPr lang="pt-BR" sz="3200" b="1" dirty="0" err="1">
                <a:solidFill>
                  <a:srgbClr val="23755A"/>
                </a:solidFill>
              </a:rPr>
              <a:t>pain</a:t>
            </a:r>
            <a:r>
              <a:rPr lang="pt-BR" sz="3200" b="1" dirty="0">
                <a:solidFill>
                  <a:srgbClr val="23755A"/>
                </a:solidFill>
              </a:rPr>
              <a:t>, </a:t>
            </a:r>
            <a:r>
              <a:rPr lang="pt-BR" sz="3200" b="1" dirty="0" err="1">
                <a:solidFill>
                  <a:srgbClr val="23755A"/>
                </a:solidFill>
              </a:rPr>
              <a:t>nausea</a:t>
            </a:r>
            <a:r>
              <a:rPr lang="pt-BR" sz="3200" b="1" dirty="0">
                <a:solidFill>
                  <a:srgbClr val="23755A"/>
                </a:solidFill>
              </a:rPr>
              <a:t> </a:t>
            </a:r>
            <a:r>
              <a:rPr lang="pt-BR" sz="3200" b="1" dirty="0" err="1">
                <a:solidFill>
                  <a:srgbClr val="23755A"/>
                </a:solidFill>
              </a:rPr>
              <a:t>or</a:t>
            </a:r>
            <a:r>
              <a:rPr lang="pt-BR" sz="3200" b="1" dirty="0">
                <a:solidFill>
                  <a:srgbClr val="23755A"/>
                </a:solidFill>
              </a:rPr>
              <a:t> </a:t>
            </a:r>
            <a:r>
              <a:rPr lang="pt-BR" sz="3200" b="1" dirty="0" err="1">
                <a:solidFill>
                  <a:srgbClr val="23755A"/>
                </a:solidFill>
              </a:rPr>
              <a:t>vomiting</a:t>
            </a:r>
            <a:r>
              <a:rPr lang="pt-BR" sz="3200" b="1" dirty="0">
                <a:solidFill>
                  <a:srgbClr val="23755A"/>
                </a:solidFill>
              </a:rPr>
              <a:t>, ascites, </a:t>
            </a:r>
            <a:r>
              <a:rPr lang="pt-BR" sz="3200" b="1" dirty="0" err="1">
                <a:solidFill>
                  <a:srgbClr val="23755A"/>
                </a:solidFill>
              </a:rPr>
              <a:t>jaundice</a:t>
            </a:r>
            <a:r>
              <a:rPr lang="pt-BR" sz="3200" b="1" dirty="0">
                <a:solidFill>
                  <a:srgbClr val="23755A"/>
                </a:solidFill>
              </a:rPr>
              <a:t> </a:t>
            </a:r>
            <a:r>
              <a:rPr lang="pt-BR" sz="3200" b="1" dirty="0" err="1">
                <a:solidFill>
                  <a:srgbClr val="23755A"/>
                </a:solidFill>
              </a:rPr>
              <a:t>and</a:t>
            </a:r>
            <a:r>
              <a:rPr lang="pt-BR" sz="3200" b="1" dirty="0">
                <a:solidFill>
                  <a:srgbClr val="23755A"/>
                </a:solidFill>
              </a:rPr>
              <a:t> </a:t>
            </a:r>
            <a:r>
              <a:rPr lang="pt-BR" sz="3200" b="1" dirty="0" err="1">
                <a:solidFill>
                  <a:srgbClr val="23755A"/>
                </a:solidFill>
              </a:rPr>
              <a:t>itching</a:t>
            </a:r>
            <a:endParaRPr lang="pt-BR" sz="3200" b="1" dirty="0">
              <a:solidFill>
                <a:srgbClr val="23755A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23755A"/>
                </a:solidFill>
              </a:rPr>
              <a:t>↑ </a:t>
            </a:r>
            <a:r>
              <a:rPr lang="pt-BR" sz="3200" b="1" dirty="0" err="1">
                <a:solidFill>
                  <a:srgbClr val="23755A"/>
                </a:solidFill>
              </a:rPr>
              <a:t>Alkaline</a:t>
            </a:r>
            <a:r>
              <a:rPr lang="pt-BR" sz="3200" b="1" dirty="0">
                <a:solidFill>
                  <a:srgbClr val="23755A"/>
                </a:solidFill>
              </a:rPr>
              <a:t> </a:t>
            </a:r>
            <a:r>
              <a:rPr lang="pt-BR" sz="3200" b="1" dirty="0" err="1">
                <a:solidFill>
                  <a:srgbClr val="23755A"/>
                </a:solidFill>
              </a:rPr>
              <a:t>phosphatase</a:t>
            </a:r>
            <a:r>
              <a:rPr lang="pt-BR" sz="3200" b="1" dirty="0">
                <a:solidFill>
                  <a:srgbClr val="23755A"/>
                </a:solidFill>
              </a:rPr>
              <a:t>, </a:t>
            </a:r>
            <a:r>
              <a:rPr lang="pt-BR" sz="3200" b="1" dirty="0" err="1">
                <a:solidFill>
                  <a:srgbClr val="23755A"/>
                </a:solidFill>
              </a:rPr>
              <a:t>Amylase</a:t>
            </a:r>
            <a:r>
              <a:rPr lang="pt-BR" sz="3200" b="1" dirty="0">
                <a:solidFill>
                  <a:srgbClr val="23755A"/>
                </a:solidFill>
              </a:rPr>
              <a:t>, Lipase </a:t>
            </a:r>
            <a:r>
              <a:rPr lang="pt-BR" sz="3200" b="1" dirty="0" err="1">
                <a:solidFill>
                  <a:srgbClr val="23755A"/>
                </a:solidFill>
              </a:rPr>
              <a:t>and</a:t>
            </a:r>
            <a:r>
              <a:rPr lang="pt-BR" sz="3200" b="1" dirty="0">
                <a:solidFill>
                  <a:srgbClr val="23755A"/>
                </a:solidFill>
              </a:rPr>
              <a:t> </a:t>
            </a:r>
            <a:r>
              <a:rPr lang="pt-BR" sz="3200" b="1" dirty="0" err="1">
                <a:solidFill>
                  <a:srgbClr val="23755A"/>
                </a:solidFill>
              </a:rPr>
              <a:t>Lactate</a:t>
            </a:r>
            <a:r>
              <a:rPr lang="pt-BR" sz="3200" b="1" dirty="0">
                <a:solidFill>
                  <a:srgbClr val="23755A"/>
                </a:solidFill>
              </a:rPr>
              <a:t> </a:t>
            </a:r>
          </a:p>
          <a:p>
            <a:pPr algn="ctr"/>
            <a:endParaRPr lang="pt-BR" sz="3600" b="1" dirty="0">
              <a:solidFill>
                <a:srgbClr val="23755A"/>
              </a:solidFill>
            </a:endParaRPr>
          </a:p>
        </p:txBody>
      </p:sp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35459C71-63E3-3493-D517-B0E32C4407A2}"/>
              </a:ext>
            </a:extLst>
          </p:cNvPr>
          <p:cNvSpPr/>
          <p:nvPr/>
        </p:nvSpPr>
        <p:spPr>
          <a:xfrm>
            <a:off x="6829277" y="7111413"/>
            <a:ext cx="4211997" cy="802921"/>
          </a:xfrm>
          <a:prstGeom prst="roundRect">
            <a:avLst/>
          </a:prstGeom>
          <a:solidFill>
            <a:srgbClr val="223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Other </a:t>
            </a:r>
            <a:r>
              <a:rPr lang="pt-BR" sz="2800" b="1" dirty="0" err="1"/>
              <a:t>potential</a:t>
            </a:r>
            <a:r>
              <a:rPr lang="pt-BR" sz="2800" b="1" dirty="0"/>
              <a:t> </a:t>
            </a:r>
            <a:r>
              <a:rPr lang="pt-BR" sz="2800" b="1" dirty="0" err="1"/>
              <a:t>findings</a:t>
            </a:r>
            <a:endParaRPr lang="pt-BR" sz="28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CDAAD42-79D4-BE4F-A6F1-0CD531E4F9A0}"/>
              </a:ext>
            </a:extLst>
          </p:cNvPr>
          <p:cNvSpPr txBox="1"/>
          <p:nvPr/>
        </p:nvSpPr>
        <p:spPr>
          <a:xfrm>
            <a:off x="14575698" y="8993245"/>
            <a:ext cx="126971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24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Torbenson</a:t>
            </a:r>
            <a:r>
              <a:rPr lang="pt-B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2006)</a:t>
            </a:r>
          </a:p>
          <a:p>
            <a:r>
              <a:rPr lang="pt-BR" sz="2400" dirty="0"/>
              <a:t>(</a:t>
            </a:r>
            <a:r>
              <a:rPr lang="pt-BR" sz="2400" dirty="0" err="1"/>
              <a:t>Sherigar</a:t>
            </a:r>
            <a:r>
              <a:rPr lang="pt-B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2018)</a:t>
            </a:r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534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B76F1CE-1D74-ABE1-7B1F-D0B7A7A9A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75225" cy="246172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8CBA1EB-1B47-5F62-01E7-5E740CD6F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64" y="3379453"/>
            <a:ext cx="15597365" cy="539384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AB3899F-2F62-A384-8F91-A08FA357B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64" y="3379454"/>
            <a:ext cx="15597365" cy="539384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E1543B-1249-F197-3880-33A2B3F687D5}"/>
              </a:ext>
            </a:extLst>
          </p:cNvPr>
          <p:cNvSpPr txBox="1"/>
          <p:nvPr/>
        </p:nvSpPr>
        <p:spPr>
          <a:xfrm>
            <a:off x="0" y="258552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(Am J </a:t>
            </a:r>
            <a:r>
              <a:rPr lang="pt-B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pt-B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Pathol</a:t>
            </a:r>
            <a:r>
              <a:rPr lang="pt-B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2006;30:508–513)</a:t>
            </a:r>
          </a:p>
        </p:txBody>
      </p:sp>
    </p:spTree>
    <p:extLst>
      <p:ext uri="{BB962C8B-B14F-4D97-AF65-F5344CB8AC3E}">
        <p14:creationId xmlns:p14="http://schemas.microsoft.com/office/powerpoint/2010/main" val="377268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Discussion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47ABFB3-AEC8-11B5-D2B4-BA7976CE2DB3}"/>
              </a:ext>
            </a:extLst>
          </p:cNvPr>
          <p:cNvSpPr/>
          <p:nvPr/>
        </p:nvSpPr>
        <p:spPr>
          <a:xfrm>
            <a:off x="575187" y="3410653"/>
            <a:ext cx="13896188" cy="5906873"/>
          </a:xfrm>
          <a:prstGeom prst="rect">
            <a:avLst/>
          </a:prstGeom>
          <a:solidFill>
            <a:srgbClr val="223F59">
              <a:alpha val="1803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Pentágono 6">
            <a:extLst>
              <a:ext uri="{FF2B5EF4-FFF2-40B4-BE49-F238E27FC236}">
                <a16:creationId xmlns:a16="http://schemas.microsoft.com/office/drawing/2014/main" id="{7B5146D3-0F22-0664-478A-2E694449FAC5}"/>
              </a:ext>
            </a:extLst>
          </p:cNvPr>
          <p:cNvSpPr/>
          <p:nvPr/>
        </p:nvSpPr>
        <p:spPr>
          <a:xfrm>
            <a:off x="0" y="3009754"/>
            <a:ext cx="15666205" cy="776541"/>
          </a:xfrm>
          <a:prstGeom prst="homePlate">
            <a:avLst/>
          </a:prstGeom>
          <a:solidFill>
            <a:srgbClr val="223F59"/>
          </a:solidFill>
          <a:ln>
            <a:solidFill>
              <a:srgbClr val="0D0D0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err="1">
                <a:latin typeface="Bahnschrift Condensed" panose="020F0502020204030204" pitchFamily="34" charset="0"/>
                <a:cs typeface="Bahnschrift Condensed" panose="020F0502020204030204" pitchFamily="34" charset="0"/>
              </a:rPr>
              <a:t>Diagnosis</a:t>
            </a:r>
            <a:endParaRPr lang="pt-BR" sz="3600" b="1" dirty="0">
              <a:latin typeface="Bahnschrift Condensed" panose="020F0502020204030204" pitchFamily="34" charset="0"/>
              <a:cs typeface="Bahnschrift Condensed" panose="020F05020202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D742AEF-4CCC-9F7C-7023-69EB958F3782}"/>
              </a:ext>
            </a:extLst>
          </p:cNvPr>
          <p:cNvSpPr txBox="1"/>
          <p:nvPr/>
        </p:nvSpPr>
        <p:spPr>
          <a:xfrm>
            <a:off x="926718" y="3902623"/>
            <a:ext cx="12878978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800" dirty="0"/>
              <a:t> </a:t>
            </a:r>
            <a:r>
              <a:rPr lang="pt-BR" sz="2800" dirty="0" err="1"/>
              <a:t>Difficult</a:t>
            </a:r>
            <a:r>
              <a:rPr lang="pt-BR" sz="2800" dirty="0"/>
              <a:t> </a:t>
            </a:r>
            <a:r>
              <a:rPr lang="pt-BR" sz="2800" dirty="0" err="1"/>
              <a:t>to</a:t>
            </a:r>
            <a:r>
              <a:rPr lang="pt-BR" sz="2800" dirty="0"/>
              <a:t> diagnose </a:t>
            </a:r>
            <a:r>
              <a:rPr lang="pt-BR" sz="2800" dirty="0" err="1"/>
              <a:t>condition</a:t>
            </a:r>
            <a:endParaRPr lang="pt-BR" sz="28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800" dirty="0"/>
              <a:t> Rule out </a:t>
            </a:r>
            <a:r>
              <a:rPr lang="pt-BR" sz="2800" dirty="0" err="1"/>
              <a:t>other</a:t>
            </a:r>
            <a:r>
              <a:rPr lang="pt-BR" sz="2800" dirty="0"/>
              <a:t> </a:t>
            </a:r>
            <a:r>
              <a:rPr lang="pt-BR" sz="2800" dirty="0" err="1"/>
              <a:t>conditions</a:t>
            </a:r>
            <a:endParaRPr lang="pt-BR" sz="28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800" dirty="0"/>
              <a:t> </a:t>
            </a:r>
            <a:r>
              <a:rPr lang="pt-BR" sz="2800" dirty="0" err="1"/>
              <a:t>Auxiliary</a:t>
            </a:r>
            <a:r>
              <a:rPr lang="pt-BR" sz="2800" dirty="0"/>
              <a:t> </a:t>
            </a:r>
            <a:r>
              <a:rPr lang="pt-BR" sz="2800" dirty="0" err="1"/>
              <a:t>imaging</a:t>
            </a:r>
            <a:r>
              <a:rPr lang="pt-BR" sz="2800" dirty="0"/>
              <a:t> </a:t>
            </a:r>
            <a:r>
              <a:rPr lang="pt-BR" sz="2800" dirty="0" err="1"/>
              <a:t>tests</a:t>
            </a:r>
            <a:r>
              <a:rPr lang="pt-BR" sz="2800" dirty="0"/>
              <a:t>: USG, CT, MRI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800" dirty="0"/>
              <a:t> </a:t>
            </a:r>
            <a:r>
              <a:rPr lang="pt-BR" sz="2800" dirty="0" err="1"/>
              <a:t>Definitive</a:t>
            </a:r>
            <a:r>
              <a:rPr lang="pt-BR" sz="2800" dirty="0"/>
              <a:t> </a:t>
            </a:r>
            <a:r>
              <a:rPr lang="pt-BR" sz="2800" dirty="0" err="1"/>
              <a:t>diagnosis</a:t>
            </a:r>
            <a:r>
              <a:rPr lang="pt-BR" sz="2800" dirty="0"/>
              <a:t> </a:t>
            </a:r>
            <a:r>
              <a:rPr lang="pt-BR" sz="2800" dirty="0" err="1"/>
              <a:t>is</a:t>
            </a:r>
            <a:r>
              <a:rPr lang="pt-BR" sz="2800" dirty="0"/>
              <a:t> </a:t>
            </a:r>
            <a:r>
              <a:rPr lang="pt-BR" sz="2800" dirty="0" err="1"/>
              <a:t>made</a:t>
            </a:r>
            <a:r>
              <a:rPr lang="pt-BR" sz="2800" dirty="0"/>
              <a:t> </a:t>
            </a:r>
            <a:r>
              <a:rPr lang="pt-BR" sz="2800" dirty="0" err="1"/>
              <a:t>by</a:t>
            </a:r>
            <a:r>
              <a:rPr lang="pt-BR" sz="2800" dirty="0"/>
              <a:t> </a:t>
            </a:r>
            <a:r>
              <a:rPr lang="pt-BR" sz="2800" dirty="0" err="1"/>
              <a:t>liver</a:t>
            </a:r>
            <a:r>
              <a:rPr lang="pt-BR" sz="2800" dirty="0"/>
              <a:t> </a:t>
            </a:r>
            <a:r>
              <a:rPr lang="pt-BR" sz="2800" dirty="0" err="1"/>
              <a:t>biopsy</a:t>
            </a:r>
            <a:endParaRPr lang="pt-BR" sz="2800" dirty="0"/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DF53493F-4AE2-4ED2-BAF7-8590354F51DF}"/>
              </a:ext>
            </a:extLst>
          </p:cNvPr>
          <p:cNvSpPr/>
          <p:nvPr/>
        </p:nvSpPr>
        <p:spPr>
          <a:xfrm>
            <a:off x="-397565" y="2204665"/>
            <a:ext cx="19023495" cy="573892"/>
          </a:xfrm>
          <a:prstGeom prst="roundRect">
            <a:avLst/>
          </a:prstGeom>
          <a:solidFill>
            <a:srgbClr val="23755A"/>
          </a:solidFill>
          <a:ln>
            <a:solidFill>
              <a:srgbClr val="2375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Glycogenic</a:t>
            </a:r>
            <a:r>
              <a:rPr lang="pt-BR" sz="2800" b="1" dirty="0"/>
              <a:t> </a:t>
            </a:r>
            <a:r>
              <a:rPr lang="pt-BR" sz="2800" b="1" dirty="0" err="1"/>
              <a:t>Hepatopathy</a:t>
            </a:r>
            <a:endParaRPr lang="pt-BR" sz="28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04A609B-49BE-A41E-EB83-D594CF67A024}"/>
              </a:ext>
            </a:extLst>
          </p:cNvPr>
          <p:cNvSpPr txBox="1"/>
          <p:nvPr/>
        </p:nvSpPr>
        <p:spPr>
          <a:xfrm>
            <a:off x="14471375" y="9410831"/>
            <a:ext cx="126971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(</a:t>
            </a:r>
            <a:r>
              <a:rPr lang="pt-BR" sz="2400" dirty="0" err="1"/>
              <a:t>Sherigar</a:t>
            </a:r>
            <a:r>
              <a:rPr lang="pt-B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2018)</a:t>
            </a:r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822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EB1574E8-404B-7A1B-C55E-F4AF61293DE0}"/>
              </a:ext>
            </a:extLst>
          </p:cNvPr>
          <p:cNvSpPr/>
          <p:nvPr/>
        </p:nvSpPr>
        <p:spPr>
          <a:xfrm>
            <a:off x="5689407" y="2274321"/>
            <a:ext cx="6909184" cy="756137"/>
          </a:xfrm>
          <a:prstGeom prst="roundRect">
            <a:avLst/>
          </a:prstGeom>
          <a:solidFill>
            <a:srgbClr val="223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pt-BR" sz="2800" b="1" dirty="0" err="1"/>
              <a:t>Differential</a:t>
            </a:r>
            <a:r>
              <a:rPr lang="pt-BR" sz="2800" b="1" dirty="0"/>
              <a:t> </a:t>
            </a:r>
            <a:r>
              <a:rPr lang="pt-BR" sz="2800" b="1" dirty="0" err="1"/>
              <a:t>diagnosis</a:t>
            </a:r>
            <a:endParaRPr lang="pt-BR" sz="2800" b="1" dirty="0"/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DF53493F-4AE2-4ED2-BAF7-8590354F51DF}"/>
              </a:ext>
            </a:extLst>
          </p:cNvPr>
          <p:cNvSpPr/>
          <p:nvPr/>
        </p:nvSpPr>
        <p:spPr>
          <a:xfrm>
            <a:off x="-367748" y="1846956"/>
            <a:ext cx="19023495" cy="573892"/>
          </a:xfrm>
          <a:prstGeom prst="roundRect">
            <a:avLst/>
          </a:prstGeom>
          <a:solidFill>
            <a:srgbClr val="23755A"/>
          </a:solidFill>
          <a:ln>
            <a:solidFill>
              <a:srgbClr val="2375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Glycogenic</a:t>
            </a:r>
            <a:r>
              <a:rPr lang="pt-BR" sz="2800" b="1" dirty="0"/>
              <a:t> </a:t>
            </a:r>
            <a:r>
              <a:rPr lang="pt-BR" sz="2800" b="1" dirty="0" err="1"/>
              <a:t>Hepatopathy</a:t>
            </a:r>
            <a:endParaRPr lang="pt-BR" sz="28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EC56962-2538-EACA-205B-BC947AD18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1746" y="3640070"/>
            <a:ext cx="8376913" cy="592565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F27780D-F810-80F6-E4DC-7BB11ECBB660}"/>
              </a:ext>
            </a:extLst>
          </p:cNvPr>
          <p:cNvSpPr/>
          <p:nvPr/>
        </p:nvSpPr>
        <p:spPr>
          <a:xfrm>
            <a:off x="11148951" y="9174872"/>
            <a:ext cx="5102502" cy="573892"/>
          </a:xfrm>
          <a:prstGeom prst="rect">
            <a:avLst/>
          </a:prstGeom>
          <a:solidFill>
            <a:srgbClr val="2375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pt-BR" sz="2800" b="1" dirty="0"/>
              <a:t>2-12% </a:t>
            </a:r>
            <a:r>
              <a:rPr lang="pt-BR" sz="2800" b="1" dirty="0" err="1"/>
              <a:t>of</a:t>
            </a:r>
            <a:r>
              <a:rPr lang="pt-BR" sz="2800" b="1" dirty="0"/>
              <a:t> </a:t>
            </a:r>
            <a:r>
              <a:rPr lang="pt-BR" sz="2800" b="1" dirty="0" err="1"/>
              <a:t>patients</a:t>
            </a:r>
            <a:r>
              <a:rPr lang="pt-BR" sz="2800" b="1" dirty="0"/>
              <a:t> </a:t>
            </a:r>
            <a:r>
              <a:rPr lang="pt-BR" sz="2800" b="1" dirty="0" err="1"/>
              <a:t>with</a:t>
            </a:r>
            <a:r>
              <a:rPr lang="pt-BR" sz="2800" b="1" dirty="0"/>
              <a:t> DM</a:t>
            </a:r>
          </a:p>
        </p:txBody>
      </p:sp>
      <p:pic>
        <p:nvPicPr>
          <p:cNvPr id="13" name="Imagem 12" descr="Flor cor de rosa&#10;&#10;Descrição gerada automaticamente com confiança média">
            <a:extLst>
              <a:ext uri="{FF2B5EF4-FFF2-40B4-BE49-F238E27FC236}">
                <a16:creationId xmlns:a16="http://schemas.microsoft.com/office/drawing/2014/main" id="{3906F3DA-288A-03B0-7A55-BC92848B56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0755" y="2158654"/>
            <a:ext cx="5925659" cy="888848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D2A67B7-5F89-9732-F1B4-3A160E902631}"/>
              </a:ext>
            </a:extLst>
          </p:cNvPr>
          <p:cNvSpPr/>
          <p:nvPr/>
        </p:nvSpPr>
        <p:spPr>
          <a:xfrm>
            <a:off x="2292333" y="9174872"/>
            <a:ext cx="5102502" cy="573892"/>
          </a:xfrm>
          <a:prstGeom prst="rect">
            <a:avLst/>
          </a:prstGeom>
          <a:solidFill>
            <a:srgbClr val="2375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70% </a:t>
            </a:r>
            <a:r>
              <a:rPr lang="pt-BR" sz="2800" b="1" dirty="0" err="1"/>
              <a:t>of</a:t>
            </a:r>
            <a:r>
              <a:rPr lang="pt-BR" sz="2800" b="1" dirty="0"/>
              <a:t> </a:t>
            </a:r>
            <a:r>
              <a:rPr lang="pt-BR" sz="2800" b="1" dirty="0" err="1"/>
              <a:t>patients</a:t>
            </a:r>
            <a:r>
              <a:rPr lang="pt-BR" sz="2800" b="1" dirty="0"/>
              <a:t> </a:t>
            </a:r>
            <a:r>
              <a:rPr lang="pt-BR" sz="2800" b="1" dirty="0" err="1"/>
              <a:t>with</a:t>
            </a:r>
            <a:r>
              <a:rPr lang="pt-BR" sz="2800" b="1" dirty="0"/>
              <a:t> DM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4694360E-6CCF-3728-6DD9-1B4BE6BE0469}"/>
              </a:ext>
            </a:extLst>
          </p:cNvPr>
          <p:cNvSpPr txBox="1">
            <a:spLocks/>
          </p:cNvSpPr>
          <p:nvPr/>
        </p:nvSpPr>
        <p:spPr>
          <a:xfrm>
            <a:off x="727586" y="6765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r>
              <a:rPr lang="pt-BR"/>
              <a:t>Discussion</a:t>
            </a:r>
            <a:endParaRPr lang="pt-BR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BA20592-16BD-3392-2C49-96CE9933194A}"/>
              </a:ext>
            </a:extLst>
          </p:cNvPr>
          <p:cNvSpPr/>
          <p:nvPr/>
        </p:nvSpPr>
        <p:spPr>
          <a:xfrm>
            <a:off x="2459500" y="3315799"/>
            <a:ext cx="4662649" cy="573892"/>
          </a:xfrm>
          <a:prstGeom prst="rect">
            <a:avLst/>
          </a:prstGeom>
          <a:solidFill>
            <a:srgbClr val="213C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MASLD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F1956A4-7FC3-370C-B419-62B0A41EB7DC}"/>
              </a:ext>
            </a:extLst>
          </p:cNvPr>
          <p:cNvSpPr/>
          <p:nvPr/>
        </p:nvSpPr>
        <p:spPr>
          <a:xfrm>
            <a:off x="11368877" y="3315799"/>
            <a:ext cx="4662649" cy="573892"/>
          </a:xfrm>
          <a:prstGeom prst="rect">
            <a:avLst/>
          </a:prstGeom>
          <a:solidFill>
            <a:srgbClr val="213C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Diabetic</a:t>
            </a:r>
            <a:r>
              <a:rPr lang="pt-BR" sz="2800" b="1" dirty="0"/>
              <a:t> </a:t>
            </a:r>
            <a:r>
              <a:rPr lang="pt-BR" sz="2800" b="1" dirty="0" err="1"/>
              <a:t>Hepatosclerosis</a:t>
            </a:r>
            <a:endParaRPr lang="pt-BR" sz="2800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6867317-1326-BD19-528D-AA4D26E9A813}"/>
              </a:ext>
            </a:extLst>
          </p:cNvPr>
          <p:cNvSpPr txBox="1"/>
          <p:nvPr/>
        </p:nvSpPr>
        <p:spPr>
          <a:xfrm>
            <a:off x="11540083" y="9890000"/>
            <a:ext cx="126971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20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Torbenson</a:t>
            </a: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2006); (</a:t>
            </a:r>
            <a:r>
              <a:rPr lang="pt-B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Lomonaco</a:t>
            </a: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2021)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0FC124A-96BC-E52C-2785-4EDEC748F89D}"/>
              </a:ext>
            </a:extLst>
          </p:cNvPr>
          <p:cNvSpPr txBox="1"/>
          <p:nvPr/>
        </p:nvSpPr>
        <p:spPr>
          <a:xfrm>
            <a:off x="10356980" y="10077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8060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3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Case </a:t>
            </a:r>
            <a:r>
              <a:rPr lang="pt-BR" dirty="0" err="1"/>
              <a:t>Presentation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186" y="2358340"/>
            <a:ext cx="17245826" cy="721029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DSS, </a:t>
            </a:r>
            <a:r>
              <a:rPr lang="pt-BR" dirty="0" err="1"/>
              <a:t>female</a:t>
            </a:r>
            <a:r>
              <a:rPr lang="pt-BR" dirty="0"/>
              <a:t>, 34 </a:t>
            </a:r>
            <a:r>
              <a:rPr lang="pt-BR" dirty="0" err="1"/>
              <a:t>years</a:t>
            </a:r>
            <a:r>
              <a:rPr lang="pt-BR" dirty="0"/>
              <a:t> </a:t>
            </a:r>
            <a:r>
              <a:rPr lang="pt-BR" dirty="0" err="1"/>
              <a:t>old</a:t>
            </a: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err="1"/>
              <a:t>Past</a:t>
            </a:r>
            <a:r>
              <a:rPr lang="pt-BR" dirty="0"/>
              <a:t> medical </a:t>
            </a:r>
            <a:r>
              <a:rPr lang="pt-BR" dirty="0" err="1"/>
              <a:t>history</a:t>
            </a:r>
            <a:r>
              <a:rPr lang="pt-BR" dirty="0"/>
              <a:t> of </a:t>
            </a:r>
            <a:r>
              <a:rPr lang="pt-BR" dirty="0" err="1"/>
              <a:t>insulin-dependent</a:t>
            </a:r>
            <a:r>
              <a:rPr lang="pt-BR" dirty="0"/>
              <a:t> DM (</a:t>
            </a:r>
            <a:r>
              <a:rPr lang="pt-BR" dirty="0" err="1"/>
              <a:t>onset</a:t>
            </a:r>
            <a:r>
              <a:rPr lang="pt-BR" dirty="0"/>
              <a:t> at 22 </a:t>
            </a:r>
            <a:r>
              <a:rPr lang="pt-BR" dirty="0" err="1"/>
              <a:t>years</a:t>
            </a:r>
            <a:r>
              <a:rPr lang="pt-BR" dirty="0"/>
              <a:t> </a:t>
            </a:r>
            <a:r>
              <a:rPr lang="pt-BR" dirty="0" err="1"/>
              <a:t>old</a:t>
            </a:r>
            <a:r>
              <a:rPr lang="pt-BR" dirty="0"/>
              <a:t>), </a:t>
            </a:r>
            <a:r>
              <a:rPr lang="pt-BR" dirty="0" err="1"/>
              <a:t>without</a:t>
            </a:r>
            <a:r>
              <a:rPr lang="pt-BR" dirty="0"/>
              <a:t> </a:t>
            </a:r>
            <a:r>
              <a:rPr lang="pt-BR" dirty="0" err="1"/>
              <a:t>adequate</a:t>
            </a:r>
            <a:r>
              <a:rPr lang="pt-BR" dirty="0"/>
              <a:t> </a:t>
            </a:r>
            <a:r>
              <a:rPr lang="pt-BR" dirty="0" err="1"/>
              <a:t>control</a:t>
            </a:r>
            <a:r>
              <a:rPr lang="pt-BR" dirty="0"/>
              <a:t> + </a:t>
            </a:r>
            <a:r>
              <a:rPr lang="pt-BR" dirty="0" err="1"/>
              <a:t>hypertension</a:t>
            </a: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err="1"/>
              <a:t>Chief</a:t>
            </a:r>
            <a:r>
              <a:rPr lang="pt-BR" dirty="0"/>
              <a:t> </a:t>
            </a:r>
            <a:r>
              <a:rPr lang="pt-BR" dirty="0" err="1"/>
              <a:t>complaint</a:t>
            </a:r>
            <a:r>
              <a:rPr lang="pt-BR" dirty="0"/>
              <a:t>: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565755"/>
                </a:solidFill>
              </a:rPr>
              <a:t>Edema of </a:t>
            </a:r>
            <a:r>
              <a:rPr lang="pt-BR" sz="3000" dirty="0" err="1">
                <a:solidFill>
                  <a:srgbClr val="565755"/>
                </a:solidFill>
              </a:rPr>
              <a:t>the</a:t>
            </a:r>
            <a:r>
              <a:rPr lang="pt-BR" sz="3000" dirty="0">
                <a:solidFill>
                  <a:srgbClr val="565755"/>
                </a:solidFill>
              </a:rPr>
              <a:t> </a:t>
            </a:r>
            <a:r>
              <a:rPr lang="pt-BR" sz="3000" dirty="0" err="1">
                <a:solidFill>
                  <a:srgbClr val="565755"/>
                </a:solidFill>
              </a:rPr>
              <a:t>lower</a:t>
            </a:r>
            <a:r>
              <a:rPr lang="pt-BR" sz="3000" dirty="0">
                <a:solidFill>
                  <a:srgbClr val="565755"/>
                </a:solidFill>
              </a:rPr>
              <a:t> </a:t>
            </a:r>
            <a:r>
              <a:rPr lang="pt-BR" sz="3000" dirty="0" err="1">
                <a:solidFill>
                  <a:srgbClr val="565755"/>
                </a:solidFill>
              </a:rPr>
              <a:t>limbs</a:t>
            </a:r>
            <a:r>
              <a:rPr lang="pt-BR" sz="3000" dirty="0">
                <a:solidFill>
                  <a:srgbClr val="565755"/>
                </a:solidFill>
              </a:rPr>
              <a:t> for 6 </a:t>
            </a:r>
            <a:r>
              <a:rPr lang="pt-BR" sz="3000" dirty="0" err="1">
                <a:solidFill>
                  <a:srgbClr val="565755"/>
                </a:solidFill>
              </a:rPr>
              <a:t>months</a:t>
            </a:r>
            <a:r>
              <a:rPr lang="pt-BR" sz="3000" dirty="0">
                <a:solidFill>
                  <a:srgbClr val="565755"/>
                </a:solidFill>
              </a:rPr>
              <a:t>, </a:t>
            </a:r>
            <a:r>
              <a:rPr lang="pt-BR" sz="3000" dirty="0" err="1">
                <a:solidFill>
                  <a:srgbClr val="565755"/>
                </a:solidFill>
              </a:rPr>
              <a:t>progressing</a:t>
            </a:r>
            <a:r>
              <a:rPr lang="pt-BR" sz="3000" dirty="0">
                <a:solidFill>
                  <a:srgbClr val="565755"/>
                </a:solidFill>
              </a:rPr>
              <a:t> </a:t>
            </a:r>
            <a:r>
              <a:rPr lang="pt-BR" sz="3000" dirty="0" err="1">
                <a:solidFill>
                  <a:srgbClr val="565755"/>
                </a:solidFill>
              </a:rPr>
              <a:t>to</a:t>
            </a:r>
            <a:r>
              <a:rPr lang="pt-BR" sz="3000" dirty="0">
                <a:solidFill>
                  <a:srgbClr val="565755"/>
                </a:solidFill>
              </a:rPr>
              <a:t> anasarca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Other </a:t>
            </a:r>
            <a:r>
              <a:rPr lang="pt-BR" dirty="0" err="1"/>
              <a:t>current</a:t>
            </a:r>
            <a:r>
              <a:rPr lang="pt-BR" dirty="0"/>
              <a:t> </a:t>
            </a:r>
            <a:r>
              <a:rPr lang="pt-BR" dirty="0" err="1"/>
              <a:t>complaints</a:t>
            </a:r>
            <a:r>
              <a:rPr lang="pt-BR" dirty="0"/>
              <a:t>: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565755"/>
                </a:solidFill>
              </a:rPr>
              <a:t>Pain in </a:t>
            </a:r>
            <a:r>
              <a:rPr lang="pt-BR" sz="3000" dirty="0" err="1">
                <a:solidFill>
                  <a:srgbClr val="565755"/>
                </a:solidFill>
              </a:rPr>
              <a:t>the</a:t>
            </a:r>
            <a:r>
              <a:rPr lang="pt-BR" sz="3000" dirty="0">
                <a:solidFill>
                  <a:srgbClr val="565755"/>
                </a:solidFill>
              </a:rPr>
              <a:t> </a:t>
            </a:r>
            <a:r>
              <a:rPr lang="pt-BR" sz="3000" dirty="0" err="1">
                <a:solidFill>
                  <a:srgbClr val="565755"/>
                </a:solidFill>
              </a:rPr>
              <a:t>upper</a:t>
            </a:r>
            <a:r>
              <a:rPr lang="pt-BR" sz="3000" dirty="0">
                <a:solidFill>
                  <a:srgbClr val="565755"/>
                </a:solidFill>
              </a:rPr>
              <a:t> </a:t>
            </a:r>
            <a:r>
              <a:rPr lang="pt-BR" sz="3000" dirty="0" err="1">
                <a:solidFill>
                  <a:srgbClr val="565755"/>
                </a:solidFill>
              </a:rPr>
              <a:t>quadrant</a:t>
            </a:r>
            <a:r>
              <a:rPr lang="pt-BR" sz="3000" dirty="0">
                <a:solidFill>
                  <a:srgbClr val="565755"/>
                </a:solidFill>
              </a:rPr>
              <a:t> of </a:t>
            </a:r>
            <a:r>
              <a:rPr lang="pt-BR" sz="3000" dirty="0" err="1">
                <a:solidFill>
                  <a:srgbClr val="565755"/>
                </a:solidFill>
              </a:rPr>
              <a:t>the</a:t>
            </a:r>
            <a:r>
              <a:rPr lang="pt-BR" sz="3000" dirty="0">
                <a:solidFill>
                  <a:srgbClr val="565755"/>
                </a:solidFill>
              </a:rPr>
              <a:t> </a:t>
            </a:r>
            <a:r>
              <a:rPr lang="pt-BR" sz="3000" dirty="0" err="1">
                <a:solidFill>
                  <a:srgbClr val="565755"/>
                </a:solidFill>
              </a:rPr>
              <a:t>abdomen</a:t>
            </a:r>
            <a:r>
              <a:rPr lang="pt-BR" sz="3000" dirty="0">
                <a:solidFill>
                  <a:srgbClr val="565755"/>
                </a:solidFill>
              </a:rPr>
              <a:t> </a:t>
            </a:r>
            <a:r>
              <a:rPr lang="pt-BR" sz="3000" dirty="0" err="1">
                <a:solidFill>
                  <a:srgbClr val="565755"/>
                </a:solidFill>
              </a:rPr>
              <a:t>radiating</a:t>
            </a:r>
            <a:r>
              <a:rPr lang="pt-BR" sz="3000" dirty="0">
                <a:solidFill>
                  <a:srgbClr val="565755"/>
                </a:solidFill>
              </a:rPr>
              <a:t> </a:t>
            </a:r>
            <a:r>
              <a:rPr lang="pt-BR" sz="3000" dirty="0" err="1">
                <a:solidFill>
                  <a:srgbClr val="565755"/>
                </a:solidFill>
              </a:rPr>
              <a:t>to</a:t>
            </a:r>
            <a:r>
              <a:rPr lang="pt-BR" sz="3000" dirty="0">
                <a:solidFill>
                  <a:srgbClr val="565755"/>
                </a:solidFill>
              </a:rPr>
              <a:t> </a:t>
            </a:r>
            <a:r>
              <a:rPr lang="pt-BR" sz="3000" dirty="0" err="1">
                <a:solidFill>
                  <a:srgbClr val="565755"/>
                </a:solidFill>
              </a:rPr>
              <a:t>the</a:t>
            </a:r>
            <a:r>
              <a:rPr lang="pt-BR" sz="3000" dirty="0">
                <a:solidFill>
                  <a:srgbClr val="565755"/>
                </a:solidFill>
              </a:rPr>
              <a:t> </a:t>
            </a:r>
            <a:r>
              <a:rPr lang="pt-BR" sz="3000" dirty="0" err="1">
                <a:solidFill>
                  <a:srgbClr val="565755"/>
                </a:solidFill>
              </a:rPr>
              <a:t>back</a:t>
            </a:r>
            <a:endParaRPr lang="pt-BR" sz="3000" dirty="0">
              <a:solidFill>
                <a:srgbClr val="565755"/>
              </a:solidFill>
            </a:endParaRP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000" dirty="0" err="1">
                <a:solidFill>
                  <a:srgbClr val="565755"/>
                </a:solidFill>
              </a:rPr>
              <a:t>Nausea</a:t>
            </a:r>
            <a:r>
              <a:rPr lang="pt-BR" sz="3000" dirty="0">
                <a:solidFill>
                  <a:srgbClr val="565755"/>
                </a:solidFill>
              </a:rPr>
              <a:t> and </a:t>
            </a:r>
            <a:r>
              <a:rPr lang="pt-BR" sz="3000" dirty="0" err="1">
                <a:solidFill>
                  <a:srgbClr val="565755"/>
                </a:solidFill>
              </a:rPr>
              <a:t>vomiting</a:t>
            </a:r>
            <a:endParaRPr lang="pt-BR" sz="3000" dirty="0">
              <a:solidFill>
                <a:srgbClr val="565755"/>
              </a:solidFill>
            </a:endParaRP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000" dirty="0" err="1">
                <a:solidFill>
                  <a:srgbClr val="565755"/>
                </a:solidFill>
              </a:rPr>
              <a:t>Upon</a:t>
            </a:r>
            <a:r>
              <a:rPr lang="pt-BR" sz="3000" dirty="0">
                <a:solidFill>
                  <a:srgbClr val="565755"/>
                </a:solidFill>
              </a:rPr>
              <a:t> </a:t>
            </a:r>
            <a:r>
              <a:rPr lang="pt-BR" sz="3000" dirty="0" err="1">
                <a:solidFill>
                  <a:srgbClr val="565755"/>
                </a:solidFill>
              </a:rPr>
              <a:t>hospitalization</a:t>
            </a:r>
            <a:r>
              <a:rPr lang="pt-BR" sz="3000" dirty="0">
                <a:solidFill>
                  <a:srgbClr val="565755"/>
                </a:solidFill>
              </a:rPr>
              <a:t>: anemia + </a:t>
            </a:r>
            <a:r>
              <a:rPr lang="pt-BR" sz="3000" dirty="0" err="1">
                <a:solidFill>
                  <a:srgbClr val="565755"/>
                </a:solidFill>
              </a:rPr>
              <a:t>proteinuria</a:t>
            </a:r>
            <a:r>
              <a:rPr lang="pt-BR" sz="3000" dirty="0">
                <a:solidFill>
                  <a:srgbClr val="565755"/>
                </a:solidFill>
              </a:rPr>
              <a:t> in </a:t>
            </a:r>
            <a:r>
              <a:rPr lang="pt-BR" sz="3000" dirty="0" err="1">
                <a:solidFill>
                  <a:srgbClr val="565755"/>
                </a:solidFill>
              </a:rPr>
              <a:t>the</a:t>
            </a:r>
            <a:r>
              <a:rPr lang="pt-BR" sz="3000" dirty="0">
                <a:solidFill>
                  <a:srgbClr val="565755"/>
                </a:solidFill>
              </a:rPr>
              <a:t> </a:t>
            </a:r>
            <a:r>
              <a:rPr lang="pt-BR" sz="3000" dirty="0" err="1">
                <a:solidFill>
                  <a:srgbClr val="565755"/>
                </a:solidFill>
              </a:rPr>
              <a:t>nephrotic</a:t>
            </a:r>
            <a:r>
              <a:rPr lang="pt-BR" sz="3000" dirty="0">
                <a:solidFill>
                  <a:srgbClr val="565755"/>
                </a:solidFill>
              </a:rPr>
              <a:t> range + </a:t>
            </a:r>
            <a:r>
              <a:rPr lang="pt-BR" sz="3000" dirty="0" err="1">
                <a:solidFill>
                  <a:srgbClr val="565755"/>
                </a:solidFill>
              </a:rPr>
              <a:t>marked</a:t>
            </a:r>
            <a:r>
              <a:rPr lang="pt-BR" sz="3000" dirty="0">
                <a:solidFill>
                  <a:srgbClr val="565755"/>
                </a:solidFill>
              </a:rPr>
              <a:t> </a:t>
            </a:r>
            <a:r>
              <a:rPr lang="pt-BR" sz="3000" dirty="0" err="1">
                <a:solidFill>
                  <a:srgbClr val="565755"/>
                </a:solidFill>
              </a:rPr>
              <a:t>elevation</a:t>
            </a:r>
            <a:r>
              <a:rPr lang="pt-BR" sz="3000" dirty="0">
                <a:solidFill>
                  <a:srgbClr val="565755"/>
                </a:solidFill>
              </a:rPr>
              <a:t> of </a:t>
            </a:r>
            <a:r>
              <a:rPr lang="pt-BR" sz="3000" dirty="0" err="1">
                <a:solidFill>
                  <a:srgbClr val="565755"/>
                </a:solidFill>
              </a:rPr>
              <a:t>hepatocellular</a:t>
            </a:r>
            <a:r>
              <a:rPr lang="pt-BR" sz="3000" dirty="0">
                <a:solidFill>
                  <a:srgbClr val="565755"/>
                </a:solidFill>
              </a:rPr>
              <a:t> and canalicular </a:t>
            </a:r>
            <a:r>
              <a:rPr lang="pt-BR" sz="3000" dirty="0" err="1">
                <a:solidFill>
                  <a:srgbClr val="565755"/>
                </a:solidFill>
              </a:rPr>
              <a:t>enzymes</a:t>
            </a:r>
            <a:endParaRPr lang="pt-BR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b="1" dirty="0"/>
              <a:t>In irregular use of </a:t>
            </a:r>
            <a:r>
              <a:rPr lang="pt-BR" dirty="0" err="1"/>
              <a:t>Losartan</a:t>
            </a:r>
            <a:r>
              <a:rPr lang="pt-BR" dirty="0"/>
              <a:t> (100 mg/dia), </a:t>
            </a:r>
            <a:r>
              <a:rPr lang="pt-BR" dirty="0" err="1"/>
              <a:t>Hydrochlorothiazide</a:t>
            </a:r>
            <a:r>
              <a:rPr lang="pt-BR" dirty="0"/>
              <a:t> (25 mg/dia), </a:t>
            </a:r>
            <a:r>
              <a:rPr lang="pt-BR" dirty="0" err="1"/>
              <a:t>Anlodipine</a:t>
            </a:r>
            <a:r>
              <a:rPr lang="pt-BR" dirty="0"/>
              <a:t> (10 mg/dia), </a:t>
            </a:r>
            <a:r>
              <a:rPr lang="pt-BR" dirty="0" err="1"/>
              <a:t>Metformin</a:t>
            </a:r>
            <a:r>
              <a:rPr lang="pt-BR" dirty="0"/>
              <a:t> XR (500 mg/dia), </a:t>
            </a:r>
            <a:r>
              <a:rPr lang="pt-BR" dirty="0" err="1"/>
              <a:t>Insulin</a:t>
            </a:r>
            <a:r>
              <a:rPr lang="pt-BR" dirty="0"/>
              <a:t> NPH (20-0-0-10).</a:t>
            </a:r>
          </a:p>
        </p:txBody>
      </p:sp>
    </p:spTree>
    <p:extLst>
      <p:ext uri="{BB962C8B-B14F-4D97-AF65-F5344CB8AC3E}">
        <p14:creationId xmlns:p14="http://schemas.microsoft.com/office/powerpoint/2010/main" val="72399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12F4D66-2086-1310-7C2A-E0378DE14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58227" cy="24067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0C85808-274C-0ED2-3A20-4B4344B43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282" y="2582218"/>
            <a:ext cx="8712886" cy="646659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5A86455-35D9-46E8-83DF-B4B05CA4B0BA}"/>
              </a:ext>
            </a:extLst>
          </p:cNvPr>
          <p:cNvSpPr txBox="1"/>
          <p:nvPr/>
        </p:nvSpPr>
        <p:spPr>
          <a:xfrm>
            <a:off x="9144000" y="9370736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Liver</a:t>
            </a:r>
            <a:r>
              <a:rPr lang="pt-BR" sz="24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Int. 2021 May;41(5):996-1011. </a:t>
            </a:r>
            <a:r>
              <a:rPr lang="pt-BR" sz="24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pt-BR" sz="24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10.1111/liv.14773.</a:t>
            </a:r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15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Follow-up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ü"/>
            </a:pPr>
            <a:r>
              <a:rPr lang="pt-BR" sz="3200" dirty="0" err="1"/>
              <a:t>Discharged</a:t>
            </a:r>
            <a:r>
              <a:rPr lang="pt-BR" sz="3200" dirty="0"/>
              <a:t> </a:t>
            </a:r>
            <a:r>
              <a:rPr lang="pt-BR" sz="3200" dirty="0" err="1"/>
              <a:t>on</a:t>
            </a:r>
            <a:r>
              <a:rPr lang="pt-BR" sz="3200" dirty="0"/>
              <a:t> 10/04/24;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BR" sz="3200" dirty="0" err="1"/>
              <a:t>Symptoms</a:t>
            </a:r>
            <a:r>
              <a:rPr lang="pt-BR" sz="3200" dirty="0"/>
              <a:t> </a:t>
            </a:r>
            <a:r>
              <a:rPr lang="pt-BR" sz="3200" dirty="0" err="1"/>
              <a:t>compensated</a:t>
            </a:r>
            <a:r>
              <a:rPr lang="pt-BR" sz="3200" dirty="0"/>
              <a:t>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BR" sz="3200" dirty="0" err="1"/>
              <a:t>Diagnosed</a:t>
            </a:r>
            <a:r>
              <a:rPr lang="pt-BR" sz="3200" dirty="0"/>
              <a:t> with </a:t>
            </a:r>
            <a:r>
              <a:rPr lang="pt-BR" sz="3200" b="1" dirty="0" err="1"/>
              <a:t>diabetic</a:t>
            </a:r>
            <a:r>
              <a:rPr lang="pt-BR" sz="3200" b="1" dirty="0"/>
              <a:t> </a:t>
            </a:r>
            <a:r>
              <a:rPr lang="pt-BR" sz="3200" b="1" dirty="0" err="1"/>
              <a:t>nephropathy</a:t>
            </a:r>
            <a:r>
              <a:rPr lang="pt-BR" sz="3200" dirty="0"/>
              <a:t>, </a:t>
            </a:r>
            <a:r>
              <a:rPr lang="pt-BR" sz="3200" dirty="0" err="1"/>
              <a:t>severe</a:t>
            </a:r>
            <a:r>
              <a:rPr lang="pt-BR" sz="3200" dirty="0"/>
              <a:t> </a:t>
            </a:r>
            <a:r>
              <a:rPr lang="pt-BR" sz="3200" b="1" dirty="0" err="1"/>
              <a:t>proliferative</a:t>
            </a:r>
            <a:r>
              <a:rPr lang="pt-BR" sz="3200" b="1" dirty="0"/>
              <a:t> </a:t>
            </a:r>
            <a:r>
              <a:rPr lang="pt-BR" sz="3200" b="1" dirty="0" err="1"/>
              <a:t>diabetic</a:t>
            </a:r>
            <a:r>
              <a:rPr lang="pt-BR" sz="3200" b="1" dirty="0"/>
              <a:t> </a:t>
            </a:r>
            <a:r>
              <a:rPr lang="pt-BR" sz="3200" b="1" dirty="0" err="1"/>
              <a:t>retinopathy</a:t>
            </a:r>
            <a:r>
              <a:rPr lang="pt-BR" sz="3200" dirty="0"/>
              <a:t>, </a:t>
            </a:r>
            <a:r>
              <a:rPr lang="pt-BR" sz="3200" b="1" dirty="0" err="1"/>
              <a:t>diabetic</a:t>
            </a:r>
            <a:r>
              <a:rPr lang="pt-BR" sz="3200" b="1" dirty="0"/>
              <a:t> </a:t>
            </a:r>
            <a:r>
              <a:rPr lang="pt-BR" sz="3200" b="1" dirty="0" err="1"/>
              <a:t>neuropathy</a:t>
            </a:r>
            <a:r>
              <a:rPr lang="pt-BR" sz="3200" b="1" dirty="0"/>
              <a:t> </a:t>
            </a:r>
            <a:r>
              <a:rPr lang="pt-BR" sz="3200" dirty="0"/>
              <a:t>and </a:t>
            </a:r>
            <a:r>
              <a:rPr lang="pt-BR" sz="3200" b="1" dirty="0" err="1"/>
              <a:t>glycogenic</a:t>
            </a:r>
            <a:r>
              <a:rPr lang="pt-BR" sz="3200" b="1" dirty="0"/>
              <a:t> </a:t>
            </a:r>
            <a:r>
              <a:rPr lang="pt-BR" sz="3200" b="1" dirty="0" err="1"/>
              <a:t>hepatopathy</a:t>
            </a:r>
            <a:r>
              <a:rPr lang="pt-BR" sz="3200" dirty="0"/>
              <a:t>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BR" sz="3200" dirty="0" err="1"/>
              <a:t>Two</a:t>
            </a:r>
            <a:r>
              <a:rPr lang="pt-BR" sz="3200" dirty="0"/>
              <a:t> </a:t>
            </a:r>
            <a:r>
              <a:rPr lang="pt-BR" sz="3200" dirty="0" err="1"/>
              <a:t>days</a:t>
            </a:r>
            <a:r>
              <a:rPr lang="pt-BR" sz="3200" dirty="0"/>
              <a:t> </a:t>
            </a:r>
            <a:r>
              <a:rPr lang="pt-BR" sz="3200" dirty="0" err="1"/>
              <a:t>after</a:t>
            </a:r>
            <a:r>
              <a:rPr lang="pt-BR" sz="3200" dirty="0"/>
              <a:t> </a:t>
            </a:r>
            <a:r>
              <a:rPr lang="pt-BR" sz="3200" dirty="0" err="1"/>
              <a:t>being</a:t>
            </a:r>
            <a:r>
              <a:rPr lang="pt-BR" sz="3200" dirty="0"/>
              <a:t> </a:t>
            </a:r>
            <a:r>
              <a:rPr lang="pt-BR" sz="3200" dirty="0" err="1"/>
              <a:t>discharged</a:t>
            </a:r>
            <a:r>
              <a:rPr lang="pt-BR" sz="3200" dirty="0"/>
              <a:t>, </a:t>
            </a:r>
            <a:r>
              <a:rPr lang="pt-BR" sz="3200" dirty="0" err="1"/>
              <a:t>she</a:t>
            </a:r>
            <a:r>
              <a:rPr lang="pt-BR" sz="3200" dirty="0"/>
              <a:t> presented </a:t>
            </a:r>
            <a:r>
              <a:rPr lang="pt-BR" sz="3200" dirty="0" err="1"/>
              <a:t>once</a:t>
            </a:r>
            <a:r>
              <a:rPr lang="pt-BR" sz="3200" dirty="0"/>
              <a:t> more with </a:t>
            </a:r>
            <a:r>
              <a:rPr lang="pt-BR" sz="3200" dirty="0" err="1"/>
              <a:t>progressive</a:t>
            </a:r>
            <a:r>
              <a:rPr lang="pt-BR" sz="3200" dirty="0"/>
              <a:t> edema, abdominal </a:t>
            </a:r>
            <a:r>
              <a:rPr lang="pt-BR" sz="3200" dirty="0" err="1"/>
              <a:t>pain</a:t>
            </a:r>
            <a:r>
              <a:rPr lang="pt-BR" sz="3200" dirty="0"/>
              <a:t> in </a:t>
            </a:r>
            <a:r>
              <a:rPr lang="pt-BR" sz="3200" dirty="0" err="1"/>
              <a:t>the</a:t>
            </a:r>
            <a:r>
              <a:rPr lang="pt-BR" sz="3200" dirty="0"/>
              <a:t> </a:t>
            </a:r>
            <a:r>
              <a:rPr lang="pt-BR" sz="3200" dirty="0" err="1"/>
              <a:t>epigastrium</a:t>
            </a:r>
            <a:r>
              <a:rPr lang="pt-BR" sz="3200" dirty="0"/>
              <a:t> and </a:t>
            </a:r>
            <a:r>
              <a:rPr lang="pt-BR" sz="3200" dirty="0" err="1"/>
              <a:t>right</a:t>
            </a:r>
            <a:r>
              <a:rPr lang="pt-BR" sz="3200" dirty="0"/>
              <a:t> </a:t>
            </a:r>
            <a:r>
              <a:rPr lang="pt-BR" sz="3200" dirty="0" err="1"/>
              <a:t>hypochondrium</a:t>
            </a:r>
            <a:r>
              <a:rPr lang="pt-BR" sz="3200" dirty="0"/>
              <a:t>, </a:t>
            </a:r>
            <a:r>
              <a:rPr lang="pt-BR" sz="3200" dirty="0" err="1"/>
              <a:t>vomiting</a:t>
            </a:r>
            <a:r>
              <a:rPr lang="pt-BR" sz="3200" dirty="0"/>
              <a:t> and fatigue;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BR" sz="3200" dirty="0"/>
              <a:t>She </a:t>
            </a:r>
            <a:r>
              <a:rPr lang="pt-BR" sz="3200" dirty="0" err="1"/>
              <a:t>was</a:t>
            </a:r>
            <a:r>
              <a:rPr lang="pt-BR" sz="3200" dirty="0"/>
              <a:t> </a:t>
            </a:r>
            <a:r>
              <a:rPr lang="pt-BR" sz="3200" dirty="0" err="1"/>
              <a:t>hospitalized</a:t>
            </a:r>
            <a:r>
              <a:rPr lang="pt-BR" sz="3200" dirty="0"/>
              <a:t> </a:t>
            </a:r>
            <a:r>
              <a:rPr lang="pt-BR" sz="3200" dirty="0" err="1"/>
              <a:t>again</a:t>
            </a:r>
            <a:r>
              <a:rPr lang="pt-BR" sz="3200" dirty="0"/>
              <a:t> and </a:t>
            </a:r>
            <a:r>
              <a:rPr lang="pt-BR" sz="3200" dirty="0" err="1"/>
              <a:t>needs</a:t>
            </a:r>
            <a:r>
              <a:rPr lang="pt-BR" sz="3200" dirty="0"/>
              <a:t> </a:t>
            </a:r>
            <a:r>
              <a:rPr lang="pt-BR" sz="3200" dirty="0" err="1"/>
              <a:t>constant</a:t>
            </a:r>
            <a:r>
              <a:rPr lang="pt-BR" sz="3200" dirty="0"/>
              <a:t> </a:t>
            </a:r>
            <a:r>
              <a:rPr lang="pt-BR" sz="3200" dirty="0" err="1"/>
              <a:t>monitoring</a:t>
            </a:r>
            <a:r>
              <a:rPr lang="pt-BR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792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Follow-up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3200" b="1" dirty="0" err="1"/>
              <a:t>Physical</a:t>
            </a:r>
            <a:r>
              <a:rPr lang="pt-BR" sz="3200" b="1" dirty="0"/>
              <a:t> </a:t>
            </a:r>
            <a:r>
              <a:rPr lang="pt-BR" sz="3200" b="1" dirty="0" err="1"/>
              <a:t>examination</a:t>
            </a:r>
            <a:r>
              <a:rPr lang="pt-BR" sz="3200" b="1" dirty="0"/>
              <a:t>: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BR" sz="3200" b="1" dirty="0"/>
              <a:t>General </a:t>
            </a:r>
            <a:r>
              <a:rPr lang="pt-BR" sz="3200" b="1" dirty="0" err="1"/>
              <a:t>Appearence</a:t>
            </a:r>
            <a:r>
              <a:rPr lang="pt-BR" sz="3200" b="1" dirty="0"/>
              <a:t>: </a:t>
            </a:r>
            <a:r>
              <a:rPr lang="pt-BR" sz="3200" dirty="0"/>
              <a:t>No </a:t>
            </a:r>
            <a:r>
              <a:rPr lang="pt-BR" sz="3200" dirty="0" err="1"/>
              <a:t>signs</a:t>
            </a:r>
            <a:r>
              <a:rPr lang="pt-BR" sz="3200" dirty="0"/>
              <a:t> of </a:t>
            </a:r>
            <a:r>
              <a:rPr lang="pt-BR" sz="3200" dirty="0" err="1"/>
              <a:t>discomfort</a:t>
            </a:r>
            <a:r>
              <a:rPr lang="pt-BR" sz="3200" dirty="0"/>
              <a:t> </a:t>
            </a:r>
            <a:r>
              <a:rPr lang="pt-BR" sz="3200" dirty="0" err="1"/>
              <a:t>or</a:t>
            </a:r>
            <a:r>
              <a:rPr lang="pt-BR" sz="3200" dirty="0"/>
              <a:t> </a:t>
            </a:r>
            <a:r>
              <a:rPr lang="pt-BR" sz="3200" dirty="0" err="1"/>
              <a:t>distress</a:t>
            </a:r>
            <a:r>
              <a:rPr lang="pt-BR" sz="3200" dirty="0"/>
              <a:t> are </a:t>
            </a:r>
            <a:r>
              <a:rPr lang="pt-BR" sz="3200" dirty="0" err="1"/>
              <a:t>observed</a:t>
            </a:r>
            <a:r>
              <a:rPr lang="pt-BR" sz="3200" dirty="0"/>
              <a:t>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BR" sz="3200" b="1" dirty="0" err="1"/>
              <a:t>Respiratory</a:t>
            </a:r>
            <a:r>
              <a:rPr lang="pt-BR" sz="3200" b="1" dirty="0"/>
              <a:t>: </a:t>
            </a:r>
            <a:r>
              <a:rPr lang="pt-BR" sz="3200" dirty="0" err="1"/>
              <a:t>Lungs</a:t>
            </a:r>
            <a:r>
              <a:rPr lang="pt-BR" sz="3200" dirty="0"/>
              <a:t> are </a:t>
            </a:r>
            <a:r>
              <a:rPr lang="pt-BR" sz="3200" dirty="0" err="1"/>
              <a:t>clear</a:t>
            </a:r>
            <a:r>
              <a:rPr lang="pt-BR" sz="3200" dirty="0"/>
              <a:t> </a:t>
            </a:r>
            <a:r>
              <a:rPr lang="pt-BR" sz="3200" dirty="0" err="1"/>
              <a:t>to</a:t>
            </a:r>
            <a:r>
              <a:rPr lang="pt-BR" sz="3200" dirty="0"/>
              <a:t> </a:t>
            </a:r>
            <a:r>
              <a:rPr lang="pt-BR" sz="3200" dirty="0" err="1"/>
              <a:t>auscultation</a:t>
            </a:r>
            <a:r>
              <a:rPr lang="pt-BR" sz="3200" dirty="0"/>
              <a:t> </a:t>
            </a:r>
            <a:r>
              <a:rPr lang="pt-BR" sz="3200" dirty="0" err="1"/>
              <a:t>bilaterally</a:t>
            </a:r>
            <a:r>
              <a:rPr lang="pt-BR" sz="3200" dirty="0"/>
              <a:t>. No </a:t>
            </a:r>
            <a:r>
              <a:rPr lang="pt-BR" sz="3200" dirty="0" err="1"/>
              <a:t>wheezes</a:t>
            </a:r>
            <a:r>
              <a:rPr lang="pt-BR" sz="3200" dirty="0"/>
              <a:t>, rales, </a:t>
            </a:r>
            <a:r>
              <a:rPr lang="pt-BR" sz="3200" dirty="0" err="1"/>
              <a:t>or</a:t>
            </a:r>
            <a:r>
              <a:rPr lang="pt-BR" sz="3200" dirty="0"/>
              <a:t> </a:t>
            </a:r>
            <a:r>
              <a:rPr lang="pt-BR" sz="3200" dirty="0" err="1"/>
              <a:t>rhonchi</a:t>
            </a:r>
            <a:r>
              <a:rPr lang="pt-BR" sz="3200" dirty="0"/>
              <a:t>. </a:t>
            </a:r>
            <a:r>
              <a:rPr lang="pt-BR" sz="3200" dirty="0" err="1"/>
              <a:t>Chest</a:t>
            </a:r>
            <a:r>
              <a:rPr lang="pt-BR" sz="3200" dirty="0"/>
              <a:t> </a:t>
            </a:r>
            <a:r>
              <a:rPr lang="pt-BR" sz="3200" dirty="0" err="1"/>
              <a:t>wall</a:t>
            </a:r>
            <a:r>
              <a:rPr lang="pt-BR" sz="3200" dirty="0"/>
              <a:t> </a:t>
            </a:r>
            <a:r>
              <a:rPr lang="pt-BR" sz="3200" dirty="0" err="1"/>
              <a:t>is</a:t>
            </a:r>
            <a:r>
              <a:rPr lang="pt-BR" sz="3200" dirty="0"/>
              <a:t> non-tender with normal </a:t>
            </a:r>
            <a:r>
              <a:rPr lang="pt-BR" sz="3200" dirty="0" err="1"/>
              <a:t>respiratory</a:t>
            </a:r>
            <a:r>
              <a:rPr lang="pt-BR" sz="3200" dirty="0"/>
              <a:t> </a:t>
            </a:r>
            <a:r>
              <a:rPr lang="pt-BR" sz="3200" dirty="0" err="1"/>
              <a:t>effort</a:t>
            </a:r>
            <a:r>
              <a:rPr lang="pt-BR" sz="3200" dirty="0"/>
              <a:t>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BR" sz="3200" b="1" dirty="0"/>
              <a:t>Cardiovascular: </a:t>
            </a:r>
            <a:r>
              <a:rPr lang="pt-BR" sz="3200" dirty="0"/>
              <a:t>Heart </a:t>
            </a:r>
            <a:r>
              <a:rPr lang="pt-BR" sz="3200" dirty="0" err="1"/>
              <a:t>sounds</a:t>
            </a:r>
            <a:r>
              <a:rPr lang="pt-BR" sz="3200" dirty="0"/>
              <a:t> are normal with a regular rate and </a:t>
            </a:r>
            <a:r>
              <a:rPr lang="pt-BR" sz="3200" dirty="0" err="1"/>
              <a:t>rhythm</a:t>
            </a:r>
            <a:r>
              <a:rPr lang="pt-BR" sz="3200" dirty="0"/>
              <a:t>. No </a:t>
            </a:r>
            <a:r>
              <a:rPr lang="pt-BR" sz="3200" dirty="0" err="1"/>
              <a:t>murmurs</a:t>
            </a:r>
            <a:r>
              <a:rPr lang="pt-BR" sz="3200" dirty="0"/>
              <a:t>, </a:t>
            </a:r>
            <a:r>
              <a:rPr lang="pt-BR" sz="3200" dirty="0" err="1"/>
              <a:t>rubs</a:t>
            </a:r>
            <a:r>
              <a:rPr lang="pt-BR" sz="3200" dirty="0"/>
              <a:t>, </a:t>
            </a:r>
            <a:r>
              <a:rPr lang="pt-BR" sz="3200" dirty="0" err="1"/>
              <a:t>or</a:t>
            </a:r>
            <a:r>
              <a:rPr lang="pt-BR" sz="3200" dirty="0"/>
              <a:t> </a:t>
            </a:r>
            <a:r>
              <a:rPr lang="pt-BR" sz="3200" dirty="0" err="1"/>
              <a:t>gallops</a:t>
            </a:r>
            <a:r>
              <a:rPr lang="pt-BR" sz="3200" dirty="0"/>
              <a:t> are </a:t>
            </a:r>
            <a:r>
              <a:rPr lang="pt-BR" sz="3200" dirty="0" err="1"/>
              <a:t>heard</a:t>
            </a:r>
            <a:r>
              <a:rPr lang="pt-BR" sz="3200" dirty="0"/>
              <a:t>. </a:t>
            </a:r>
            <a:r>
              <a:rPr lang="pt-BR" sz="3200" dirty="0" err="1"/>
              <a:t>Peripheral</a:t>
            </a:r>
            <a:r>
              <a:rPr lang="pt-BR" sz="3200" dirty="0"/>
              <a:t> pulses are 2+ and </a:t>
            </a:r>
            <a:r>
              <a:rPr lang="pt-BR" sz="3200" dirty="0" err="1"/>
              <a:t>symmetric</a:t>
            </a:r>
            <a:r>
              <a:rPr lang="pt-BR" sz="3200" dirty="0"/>
              <a:t>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BR" sz="3200" b="1" dirty="0" err="1"/>
              <a:t>Abdomen</a:t>
            </a:r>
            <a:r>
              <a:rPr lang="pt-BR" sz="3200" b="1" dirty="0"/>
              <a:t>: </a:t>
            </a:r>
            <a:r>
              <a:rPr lang="pt-BR" sz="3200" dirty="0" err="1"/>
              <a:t>Abdomen</a:t>
            </a:r>
            <a:r>
              <a:rPr lang="pt-BR" sz="3200" dirty="0"/>
              <a:t> </a:t>
            </a:r>
            <a:r>
              <a:rPr lang="pt-BR" sz="3200" dirty="0" err="1"/>
              <a:t>is</a:t>
            </a:r>
            <a:r>
              <a:rPr lang="pt-BR" sz="3200" dirty="0"/>
              <a:t> </a:t>
            </a:r>
            <a:r>
              <a:rPr lang="pt-BR" sz="3200" dirty="0" err="1"/>
              <a:t>globose</a:t>
            </a:r>
            <a:r>
              <a:rPr lang="pt-BR" sz="3200" dirty="0"/>
              <a:t> </a:t>
            </a:r>
            <a:r>
              <a:rPr lang="pt-BR" sz="3200" dirty="0" err="1"/>
              <a:t>due</a:t>
            </a:r>
            <a:r>
              <a:rPr lang="pt-BR" sz="3200" dirty="0"/>
              <a:t> </a:t>
            </a:r>
            <a:r>
              <a:rPr lang="pt-BR" sz="3200" dirty="0" err="1"/>
              <a:t>to</a:t>
            </a:r>
            <a:r>
              <a:rPr lang="pt-BR" sz="3200" dirty="0"/>
              <a:t> adipose </a:t>
            </a:r>
            <a:r>
              <a:rPr lang="pt-BR" sz="3200" dirty="0" err="1"/>
              <a:t>tissue</a:t>
            </a:r>
            <a:r>
              <a:rPr lang="pt-BR" sz="3200" dirty="0"/>
              <a:t>. </a:t>
            </a:r>
            <a:r>
              <a:rPr lang="pt-BR" sz="3200" dirty="0" err="1"/>
              <a:t>Bowel</a:t>
            </a:r>
            <a:r>
              <a:rPr lang="pt-BR" sz="3200" dirty="0"/>
              <a:t> </a:t>
            </a:r>
            <a:r>
              <a:rPr lang="pt-BR" sz="3200" dirty="0" err="1"/>
              <a:t>sounds</a:t>
            </a:r>
            <a:r>
              <a:rPr lang="pt-BR" sz="3200" dirty="0"/>
              <a:t> are </a:t>
            </a:r>
            <a:r>
              <a:rPr lang="pt-BR" sz="3200" dirty="0" err="1"/>
              <a:t>present</a:t>
            </a:r>
            <a:r>
              <a:rPr lang="pt-BR" sz="3200" dirty="0"/>
              <a:t>. </a:t>
            </a:r>
            <a:r>
              <a:rPr lang="pt-BR" sz="3200" b="1" dirty="0">
                <a:solidFill>
                  <a:srgbClr val="C00000"/>
                </a:solidFill>
              </a:rPr>
              <a:t>No </a:t>
            </a:r>
            <a:r>
              <a:rPr lang="pt-BR" sz="3200" b="1" dirty="0" err="1">
                <a:solidFill>
                  <a:srgbClr val="C00000"/>
                </a:solidFill>
              </a:rPr>
              <a:t>hepatosplenomegaly</a:t>
            </a:r>
            <a:r>
              <a:rPr lang="pt-BR" sz="3200" b="1" dirty="0">
                <a:solidFill>
                  <a:srgbClr val="C00000"/>
                </a:solidFill>
              </a:rPr>
              <a:t> </a:t>
            </a:r>
            <a:r>
              <a:rPr lang="pt-BR" sz="3200" b="1" dirty="0" err="1">
                <a:solidFill>
                  <a:srgbClr val="C00000"/>
                </a:solidFill>
              </a:rPr>
              <a:t>or</a:t>
            </a:r>
            <a:r>
              <a:rPr lang="pt-BR" sz="3200" b="1" dirty="0">
                <a:solidFill>
                  <a:srgbClr val="C00000"/>
                </a:solidFill>
              </a:rPr>
              <a:t> masses are </a:t>
            </a:r>
            <a:r>
              <a:rPr lang="pt-BR" sz="3200" b="1" dirty="0" err="1">
                <a:solidFill>
                  <a:srgbClr val="C00000"/>
                </a:solidFill>
              </a:rPr>
              <a:t>palpated</a:t>
            </a:r>
            <a:r>
              <a:rPr lang="pt-BR" sz="3200" b="1" dirty="0">
                <a:solidFill>
                  <a:srgbClr val="C00000"/>
                </a:solidFill>
              </a:rPr>
              <a:t>. No </a:t>
            </a:r>
            <a:r>
              <a:rPr lang="pt-BR" sz="3200" b="1" dirty="0" err="1">
                <a:solidFill>
                  <a:srgbClr val="C00000"/>
                </a:solidFill>
              </a:rPr>
              <a:t>tenderness</a:t>
            </a:r>
            <a:r>
              <a:rPr lang="pt-BR" sz="3200" b="1" dirty="0">
                <a:solidFill>
                  <a:srgbClr val="C00000"/>
                </a:solidFill>
              </a:rPr>
              <a:t> </a:t>
            </a:r>
            <a:r>
              <a:rPr lang="pt-BR" sz="3200" b="1" dirty="0" err="1">
                <a:solidFill>
                  <a:srgbClr val="C00000"/>
                </a:solidFill>
              </a:rPr>
              <a:t>or</a:t>
            </a:r>
            <a:r>
              <a:rPr lang="pt-BR" sz="3200" b="1" dirty="0">
                <a:solidFill>
                  <a:srgbClr val="C00000"/>
                </a:solidFill>
              </a:rPr>
              <a:t> </a:t>
            </a:r>
            <a:r>
              <a:rPr lang="pt-BR" sz="3200" b="1" dirty="0" err="1">
                <a:solidFill>
                  <a:srgbClr val="C00000"/>
                </a:solidFill>
              </a:rPr>
              <a:t>guarding</a:t>
            </a:r>
            <a:r>
              <a:rPr lang="pt-BR" sz="3200" dirty="0"/>
              <a:t>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BR" sz="3200" b="1" dirty="0" err="1"/>
              <a:t>Skin</a:t>
            </a:r>
            <a:r>
              <a:rPr lang="pt-BR" sz="3200" b="1" dirty="0"/>
              <a:t>: </a:t>
            </a:r>
            <a:r>
              <a:rPr lang="pt-BR" sz="3200" dirty="0" err="1"/>
              <a:t>Excoriation</a:t>
            </a:r>
            <a:r>
              <a:rPr lang="pt-BR" sz="3200" dirty="0"/>
              <a:t> </a:t>
            </a:r>
            <a:r>
              <a:rPr lang="pt-BR" sz="3200" dirty="0" err="1"/>
              <a:t>present</a:t>
            </a:r>
            <a:r>
              <a:rPr lang="pt-BR" sz="3200" dirty="0"/>
              <a:t> in </a:t>
            </a:r>
            <a:r>
              <a:rPr lang="pt-BR" sz="3200" dirty="0" err="1"/>
              <a:t>left</a:t>
            </a:r>
            <a:r>
              <a:rPr lang="pt-BR" sz="3200" dirty="0"/>
              <a:t> </a:t>
            </a:r>
            <a:r>
              <a:rPr lang="pt-BR" sz="3200" dirty="0" err="1"/>
              <a:t>hypochondrial</a:t>
            </a:r>
            <a:r>
              <a:rPr lang="pt-BR" sz="3200" dirty="0"/>
              <a:t> region.</a:t>
            </a:r>
            <a:endParaRPr lang="pt-BR" sz="3200" b="1" dirty="0">
              <a:solidFill>
                <a:srgbClr val="C00000"/>
              </a:solidFill>
            </a:endParaRPr>
          </a:p>
          <a:p>
            <a:endParaRPr lang="pt-B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50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Follow-up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89D038A-F3E7-C58B-21A7-41573B2F2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83526"/>
              </p:ext>
            </p:extLst>
          </p:nvPr>
        </p:nvGraphicFramePr>
        <p:xfrm>
          <a:off x="6214534" y="2141207"/>
          <a:ext cx="5858932" cy="73314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2445">
                  <a:extLst>
                    <a:ext uri="{9D8B030D-6E8A-4147-A177-3AD203B41FA5}">
                      <a16:colId xmlns:a16="http://schemas.microsoft.com/office/drawing/2014/main" val="157674269"/>
                    </a:ext>
                  </a:extLst>
                </a:gridCol>
                <a:gridCol w="1498087">
                  <a:extLst>
                    <a:ext uri="{9D8B030D-6E8A-4147-A177-3AD203B41FA5}">
                      <a16:colId xmlns:a16="http://schemas.microsoft.com/office/drawing/2014/main" val="1099165330"/>
                    </a:ext>
                  </a:extLst>
                </a:gridCol>
                <a:gridCol w="1253067">
                  <a:extLst>
                    <a:ext uri="{9D8B030D-6E8A-4147-A177-3AD203B41FA5}">
                      <a16:colId xmlns:a16="http://schemas.microsoft.com/office/drawing/2014/main" val="2484193078"/>
                    </a:ext>
                  </a:extLst>
                </a:gridCol>
                <a:gridCol w="1185333">
                  <a:extLst>
                    <a:ext uri="{9D8B030D-6E8A-4147-A177-3AD203B41FA5}">
                      <a16:colId xmlns:a16="http://schemas.microsoft.com/office/drawing/2014/main" val="1094758855"/>
                    </a:ext>
                  </a:extLst>
                </a:gridCol>
              </a:tblGrid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10/05/24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13/05/24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21/05/24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76409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HB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9,3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9,7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454735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HT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27,8%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28,6%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23,4%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427271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HbA1c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5,0%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150335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Leuco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5.440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5.890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9.740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111500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Platelet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402.000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398.000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664.000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503991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endParaRPr lang="pt-B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432026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pt-B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3148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Urea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589758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Creatinne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1239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LDL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266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830899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HDL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429907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Triglyc</a:t>
                      </a: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247669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BT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0,28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0,17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724850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AST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944126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ALT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116646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ALP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239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209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972801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GGT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1.614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1483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1970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429915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NRI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1,03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1,0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417241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TTPA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29,8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93071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Amylase</a:t>
                      </a:r>
                      <a:endParaRPr lang="pt-BR" sz="20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78972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Lipase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78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288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Clinical </a:t>
            </a:r>
            <a:r>
              <a:rPr lang="pt-BR" dirty="0" err="1"/>
              <a:t>timeline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DE2ABEE-91FA-CDAC-D4D2-95E4482289EB}"/>
              </a:ext>
            </a:extLst>
          </p:cNvPr>
          <p:cNvSpPr/>
          <p:nvPr/>
        </p:nvSpPr>
        <p:spPr>
          <a:xfrm>
            <a:off x="5530361" y="1895793"/>
            <a:ext cx="7578970" cy="77439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3600" b="1" dirty="0"/>
              <a:t>HbA1c 12,4%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DBED1E-367B-DA16-1415-26EF010BA3FC}"/>
              </a:ext>
            </a:extLst>
          </p:cNvPr>
          <p:cNvSpPr/>
          <p:nvPr/>
        </p:nvSpPr>
        <p:spPr>
          <a:xfrm>
            <a:off x="9139881" y="6772282"/>
            <a:ext cx="1938169" cy="2009042"/>
          </a:xfrm>
          <a:prstGeom prst="ellipse">
            <a:avLst/>
          </a:prstGeom>
          <a:solidFill>
            <a:srgbClr val="2375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ALP</a:t>
            </a:r>
          </a:p>
          <a:p>
            <a:pPr algn="ctr"/>
            <a:r>
              <a:rPr lang="pt-BR" sz="3200" b="1" dirty="0"/>
              <a:t>GGT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F38708-877E-0112-7BCA-AB2DB857B8DD}"/>
              </a:ext>
            </a:extLst>
          </p:cNvPr>
          <p:cNvSpPr/>
          <p:nvPr/>
        </p:nvSpPr>
        <p:spPr>
          <a:xfrm>
            <a:off x="10640064" y="4763240"/>
            <a:ext cx="1938169" cy="2009042"/>
          </a:xfrm>
          <a:prstGeom prst="ellipse">
            <a:avLst/>
          </a:prstGeom>
          <a:solidFill>
            <a:srgbClr val="2375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ALT</a:t>
            </a:r>
          </a:p>
          <a:p>
            <a:pPr algn="ctr"/>
            <a:r>
              <a:rPr lang="pt-BR" sz="2800" b="1" dirty="0"/>
              <a:t>AST</a:t>
            </a: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4AA5A41C-4291-9FCE-A20A-6B5FAEA721C6}"/>
              </a:ext>
            </a:extLst>
          </p:cNvPr>
          <p:cNvSpPr/>
          <p:nvPr/>
        </p:nvSpPr>
        <p:spPr>
          <a:xfrm>
            <a:off x="-477502" y="8836809"/>
            <a:ext cx="4211997" cy="8029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23755A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338055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0C6514-6EA1-021D-4140-0DCE6D9F1D32}"/>
              </a:ext>
            </a:extLst>
          </p:cNvPr>
          <p:cNvSpPr/>
          <p:nvPr/>
        </p:nvSpPr>
        <p:spPr>
          <a:xfrm>
            <a:off x="5492731" y="1740308"/>
            <a:ext cx="7578970" cy="77439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3600" b="1" dirty="0"/>
              <a:t>HbA1c 12,4%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DBED1E-367B-DA16-1415-26EF010BA3FC}"/>
              </a:ext>
            </a:extLst>
          </p:cNvPr>
          <p:cNvSpPr/>
          <p:nvPr/>
        </p:nvSpPr>
        <p:spPr>
          <a:xfrm>
            <a:off x="5492731" y="3511278"/>
            <a:ext cx="4447536" cy="461016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ALP</a:t>
            </a:r>
          </a:p>
          <a:p>
            <a:pPr algn="ctr"/>
            <a:r>
              <a:rPr lang="pt-BR" sz="3200" b="1" dirty="0"/>
              <a:t>GGT</a:t>
            </a:r>
            <a:endParaRPr lang="pt-BR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F38708-877E-0112-7BCA-AB2DB857B8DD}"/>
              </a:ext>
            </a:extLst>
          </p:cNvPr>
          <p:cNvSpPr/>
          <p:nvPr/>
        </p:nvSpPr>
        <p:spPr>
          <a:xfrm>
            <a:off x="8624165" y="3511278"/>
            <a:ext cx="4447536" cy="461016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ALT</a:t>
            </a:r>
          </a:p>
          <a:p>
            <a:pPr algn="ctr"/>
            <a:r>
              <a:rPr lang="pt-BR" sz="2800" b="1" dirty="0"/>
              <a:t>AST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Clinical </a:t>
            </a:r>
            <a:r>
              <a:rPr lang="pt-BR" dirty="0" err="1"/>
              <a:t>timeline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71B713D1-633F-BDAC-084B-E3C579D6FCAD}"/>
              </a:ext>
            </a:extLst>
          </p:cNvPr>
          <p:cNvSpPr/>
          <p:nvPr/>
        </p:nvSpPr>
        <p:spPr>
          <a:xfrm>
            <a:off x="575186" y="2620003"/>
            <a:ext cx="4334607" cy="96715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err="1"/>
              <a:t>Hepatomegaly</a:t>
            </a:r>
            <a:endParaRPr lang="pt-BR" sz="3200" b="1" dirty="0"/>
          </a:p>
        </p:txBody>
      </p:sp>
      <p:sp>
        <p:nvSpPr>
          <p:cNvPr id="13" name="Mais 12">
            <a:extLst>
              <a:ext uri="{FF2B5EF4-FFF2-40B4-BE49-F238E27FC236}">
                <a16:creationId xmlns:a16="http://schemas.microsoft.com/office/drawing/2014/main" id="{4AEA36D3-298A-0F33-FD4F-878DA11263BC}"/>
              </a:ext>
            </a:extLst>
          </p:cNvPr>
          <p:cNvSpPr/>
          <p:nvPr/>
        </p:nvSpPr>
        <p:spPr>
          <a:xfrm>
            <a:off x="5037989" y="2681445"/>
            <a:ext cx="773723" cy="826477"/>
          </a:xfrm>
          <a:prstGeom prst="mathPlus">
            <a:avLst>
              <a:gd name="adj1" fmla="val 14430"/>
            </a:avLst>
          </a:prstGeom>
          <a:solidFill>
            <a:srgbClr val="295D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A54CA7AF-3033-9EC7-FB34-F7E35E40C0B7}"/>
              </a:ext>
            </a:extLst>
          </p:cNvPr>
          <p:cNvSpPr/>
          <p:nvPr/>
        </p:nvSpPr>
        <p:spPr>
          <a:xfrm>
            <a:off x="-477502" y="8836809"/>
            <a:ext cx="4211997" cy="8029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err="1">
                <a:solidFill>
                  <a:srgbClr val="23755A"/>
                </a:solidFill>
              </a:rPr>
              <a:t>Admission</a:t>
            </a:r>
            <a:endParaRPr lang="pt-BR" sz="3600" b="1" dirty="0">
              <a:solidFill>
                <a:srgbClr val="2375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4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FCDBED1E-367B-DA16-1415-26EF010BA3FC}"/>
              </a:ext>
            </a:extLst>
          </p:cNvPr>
          <p:cNvSpPr/>
          <p:nvPr/>
        </p:nvSpPr>
        <p:spPr>
          <a:xfrm>
            <a:off x="4158447" y="2600801"/>
            <a:ext cx="5698823" cy="58340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ALP</a:t>
            </a:r>
          </a:p>
          <a:p>
            <a:pPr algn="ctr"/>
            <a:r>
              <a:rPr lang="pt-BR" sz="3200" b="1" dirty="0"/>
              <a:t>GGT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F38708-877E-0112-7BCA-AB2DB857B8DD}"/>
              </a:ext>
            </a:extLst>
          </p:cNvPr>
          <p:cNvSpPr/>
          <p:nvPr/>
        </p:nvSpPr>
        <p:spPr>
          <a:xfrm>
            <a:off x="9348053" y="2600801"/>
            <a:ext cx="5698823" cy="58340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ALT</a:t>
            </a:r>
          </a:p>
          <a:p>
            <a:pPr algn="ctr"/>
            <a:r>
              <a:rPr lang="pt-BR" sz="2800" b="1" dirty="0"/>
              <a:t>AST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Clinical </a:t>
            </a:r>
            <a:r>
              <a:rPr lang="pt-BR" dirty="0" err="1"/>
              <a:t>timeline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10C6514-6EA1-021D-4140-0DCE6D9F1D32}"/>
              </a:ext>
            </a:extLst>
          </p:cNvPr>
          <p:cNvSpPr/>
          <p:nvPr/>
        </p:nvSpPr>
        <p:spPr>
          <a:xfrm>
            <a:off x="7699318" y="5926131"/>
            <a:ext cx="3297469" cy="3369243"/>
          </a:xfrm>
          <a:prstGeom prst="ellipse">
            <a:avLst/>
          </a:prstGeom>
          <a:solidFill>
            <a:srgbClr val="295D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HbA1c 12,4%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B64E6B-D016-49A6-5C73-EBF6FF1880CD}"/>
              </a:ext>
            </a:extLst>
          </p:cNvPr>
          <p:cNvSpPr/>
          <p:nvPr/>
        </p:nvSpPr>
        <p:spPr>
          <a:xfrm>
            <a:off x="7699318" y="5926131"/>
            <a:ext cx="3297469" cy="3369243"/>
          </a:xfrm>
          <a:prstGeom prst="ellipse">
            <a:avLst/>
          </a:prstGeom>
          <a:solidFill>
            <a:srgbClr val="295D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HbA1c 5,2%</a:t>
            </a:r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168D1153-91EA-4F9B-B8E6-F17626A05DCC}"/>
              </a:ext>
            </a:extLst>
          </p:cNvPr>
          <p:cNvSpPr/>
          <p:nvPr/>
        </p:nvSpPr>
        <p:spPr>
          <a:xfrm>
            <a:off x="76798" y="2600801"/>
            <a:ext cx="3541975" cy="79141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err="1"/>
              <a:t>Hepatomegaly</a:t>
            </a:r>
            <a:endParaRPr lang="pt-BR" sz="3200" b="1" dirty="0"/>
          </a:p>
        </p:txBody>
      </p:sp>
      <p:sp>
        <p:nvSpPr>
          <p:cNvPr id="12" name="Mais 11">
            <a:extLst>
              <a:ext uri="{FF2B5EF4-FFF2-40B4-BE49-F238E27FC236}">
                <a16:creationId xmlns:a16="http://schemas.microsoft.com/office/drawing/2014/main" id="{92A63CDF-C513-106F-14EE-5F8AACA10A42}"/>
              </a:ext>
            </a:extLst>
          </p:cNvPr>
          <p:cNvSpPr/>
          <p:nvPr/>
        </p:nvSpPr>
        <p:spPr>
          <a:xfrm>
            <a:off x="3777038" y="2565736"/>
            <a:ext cx="773723" cy="826477"/>
          </a:xfrm>
          <a:prstGeom prst="mathPlus">
            <a:avLst>
              <a:gd name="adj1" fmla="val 14430"/>
            </a:avLst>
          </a:prstGeom>
          <a:solidFill>
            <a:srgbClr val="295D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5758AFDD-F5C7-29F5-2E19-D829F8CA213A}"/>
              </a:ext>
            </a:extLst>
          </p:cNvPr>
          <p:cNvSpPr/>
          <p:nvPr/>
        </p:nvSpPr>
        <p:spPr>
          <a:xfrm>
            <a:off x="-477502" y="8836809"/>
            <a:ext cx="4211997" cy="8029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23755A"/>
                </a:solidFill>
              </a:rPr>
              <a:t>Evolution</a:t>
            </a:r>
          </a:p>
        </p:txBody>
      </p:sp>
    </p:spTree>
    <p:extLst>
      <p:ext uri="{BB962C8B-B14F-4D97-AF65-F5344CB8AC3E}">
        <p14:creationId xmlns:p14="http://schemas.microsoft.com/office/powerpoint/2010/main" val="663095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FCDBED1E-367B-DA16-1415-26EF010BA3FC}"/>
              </a:ext>
            </a:extLst>
          </p:cNvPr>
          <p:cNvSpPr/>
          <p:nvPr/>
        </p:nvSpPr>
        <p:spPr>
          <a:xfrm>
            <a:off x="5999538" y="2919046"/>
            <a:ext cx="3356376" cy="347910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ALP</a:t>
            </a:r>
          </a:p>
          <a:p>
            <a:pPr algn="ctr"/>
            <a:r>
              <a:rPr lang="pt-BR" sz="3200" b="1" dirty="0"/>
              <a:t>GGT</a:t>
            </a:r>
            <a:endParaRPr lang="pt-BR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F38708-877E-0112-7BCA-AB2DB857B8DD}"/>
              </a:ext>
            </a:extLst>
          </p:cNvPr>
          <p:cNvSpPr/>
          <p:nvPr/>
        </p:nvSpPr>
        <p:spPr>
          <a:xfrm>
            <a:off x="10071923" y="4149594"/>
            <a:ext cx="2169238" cy="2248561"/>
          </a:xfrm>
          <a:prstGeom prst="ellipse">
            <a:avLst/>
          </a:prstGeom>
          <a:solidFill>
            <a:srgbClr val="2375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ALT</a:t>
            </a:r>
          </a:p>
          <a:p>
            <a:pPr algn="ctr"/>
            <a:r>
              <a:rPr lang="pt-BR" sz="2800" b="1" dirty="0"/>
              <a:t>AST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Clinical </a:t>
            </a:r>
            <a:r>
              <a:rPr lang="pt-BR" dirty="0" err="1"/>
              <a:t>timeline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7B64E6B-D016-49A6-5C73-EBF6FF1880CD}"/>
              </a:ext>
            </a:extLst>
          </p:cNvPr>
          <p:cNvSpPr/>
          <p:nvPr/>
        </p:nvSpPr>
        <p:spPr>
          <a:xfrm>
            <a:off x="8148202" y="4658600"/>
            <a:ext cx="2415424" cy="2467999"/>
          </a:xfrm>
          <a:prstGeom prst="ellipse">
            <a:avLst/>
          </a:prstGeom>
          <a:solidFill>
            <a:srgbClr val="0171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HbA1c 4,5%</a:t>
            </a:r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54C4D8FB-A0F7-1E4B-55F9-A9749E4B45B6}"/>
              </a:ext>
            </a:extLst>
          </p:cNvPr>
          <p:cNvSpPr/>
          <p:nvPr/>
        </p:nvSpPr>
        <p:spPr>
          <a:xfrm>
            <a:off x="5999538" y="7346297"/>
            <a:ext cx="6241623" cy="791412"/>
          </a:xfrm>
          <a:prstGeom prst="roundRect">
            <a:avLst/>
          </a:prstGeom>
          <a:solidFill>
            <a:srgbClr val="2375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err="1"/>
              <a:t>Without</a:t>
            </a:r>
            <a:r>
              <a:rPr lang="pt-BR" sz="3200" b="1" dirty="0"/>
              <a:t> </a:t>
            </a:r>
            <a:r>
              <a:rPr lang="pt-BR" sz="3200" b="1" dirty="0" err="1"/>
              <a:t>hepatomegaly</a:t>
            </a:r>
            <a:endParaRPr lang="pt-BR" sz="3200" b="1" dirty="0"/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2708A759-5784-3966-FEE1-B690C9AD930E}"/>
              </a:ext>
            </a:extLst>
          </p:cNvPr>
          <p:cNvSpPr/>
          <p:nvPr/>
        </p:nvSpPr>
        <p:spPr>
          <a:xfrm>
            <a:off x="-477502" y="8836809"/>
            <a:ext cx="4211997" cy="8029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err="1">
                <a:solidFill>
                  <a:srgbClr val="23755A"/>
                </a:solidFill>
              </a:rPr>
              <a:t>Discharge</a:t>
            </a:r>
            <a:endParaRPr lang="pt-BR" sz="3600" b="1" dirty="0">
              <a:solidFill>
                <a:srgbClr val="2375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1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Discussion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DF53493F-4AE2-4ED2-BAF7-8590354F51DF}"/>
              </a:ext>
            </a:extLst>
          </p:cNvPr>
          <p:cNvSpPr/>
          <p:nvPr/>
        </p:nvSpPr>
        <p:spPr>
          <a:xfrm>
            <a:off x="-397565" y="2204665"/>
            <a:ext cx="19023495" cy="573892"/>
          </a:xfrm>
          <a:prstGeom prst="roundRect">
            <a:avLst/>
          </a:prstGeom>
          <a:solidFill>
            <a:srgbClr val="23755A"/>
          </a:solidFill>
          <a:ln>
            <a:solidFill>
              <a:srgbClr val="2375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Glycogenic</a:t>
            </a:r>
            <a:r>
              <a:rPr lang="pt-BR" sz="2800" b="1" dirty="0"/>
              <a:t> </a:t>
            </a:r>
            <a:r>
              <a:rPr lang="pt-BR" sz="2800" b="1" dirty="0" err="1"/>
              <a:t>Hepatopathy</a:t>
            </a:r>
            <a:endParaRPr lang="pt-BR" sz="2800" b="1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BFF91FB-1692-DF4A-4E6E-F40A5C152895}"/>
              </a:ext>
            </a:extLst>
          </p:cNvPr>
          <p:cNvSpPr/>
          <p:nvPr/>
        </p:nvSpPr>
        <p:spPr>
          <a:xfrm>
            <a:off x="575187" y="3410653"/>
            <a:ext cx="13896188" cy="5478423"/>
          </a:xfrm>
          <a:prstGeom prst="rect">
            <a:avLst/>
          </a:prstGeom>
          <a:solidFill>
            <a:srgbClr val="223F59">
              <a:alpha val="1803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Pentágono 4">
            <a:extLst>
              <a:ext uri="{FF2B5EF4-FFF2-40B4-BE49-F238E27FC236}">
                <a16:creationId xmlns:a16="http://schemas.microsoft.com/office/drawing/2014/main" id="{A6F008A0-D081-4620-9A0E-9FD22E9E3FAD}"/>
              </a:ext>
            </a:extLst>
          </p:cNvPr>
          <p:cNvSpPr/>
          <p:nvPr/>
        </p:nvSpPr>
        <p:spPr>
          <a:xfrm>
            <a:off x="0" y="3009754"/>
            <a:ext cx="15666205" cy="776541"/>
          </a:xfrm>
          <a:prstGeom prst="homePlate">
            <a:avLst/>
          </a:prstGeom>
          <a:solidFill>
            <a:srgbClr val="223F59"/>
          </a:solidFill>
          <a:ln>
            <a:solidFill>
              <a:srgbClr val="0D0D0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Bahnschrift Condensed" panose="020F0502020204030204" pitchFamily="34" charset="0"/>
                <a:cs typeface="Bahnschrift Condensed" panose="020F0502020204030204" pitchFamily="34" charset="0"/>
              </a:rPr>
              <a:t>Management, </a:t>
            </a:r>
            <a:r>
              <a:rPr lang="pt-BR" sz="3600" b="1" dirty="0" err="1">
                <a:latin typeface="Bahnschrift Condensed" panose="020F0502020204030204" pitchFamily="34" charset="0"/>
                <a:cs typeface="Bahnschrift Condensed" panose="020F0502020204030204" pitchFamily="34" charset="0"/>
              </a:rPr>
              <a:t>prognosis</a:t>
            </a:r>
            <a:r>
              <a:rPr lang="pt-BR" sz="3600" b="1" dirty="0">
                <a:latin typeface="Bahnschrift Condensed" panose="020F0502020204030204" pitchFamily="34" charset="0"/>
                <a:cs typeface="Bahnschrift Condensed" panose="020F0502020204030204" pitchFamily="34" charset="0"/>
              </a:rPr>
              <a:t> </a:t>
            </a:r>
            <a:r>
              <a:rPr lang="pt-BR" sz="3600" b="1" dirty="0" err="1">
                <a:latin typeface="Bahnschrift Condensed" panose="020F0502020204030204" pitchFamily="34" charset="0"/>
                <a:cs typeface="Bahnschrift Condensed" panose="020F0502020204030204" pitchFamily="34" charset="0"/>
              </a:rPr>
              <a:t>and</a:t>
            </a:r>
            <a:r>
              <a:rPr lang="pt-BR" sz="3600" b="1" dirty="0">
                <a:latin typeface="Bahnschrift Condensed" panose="020F0502020204030204" pitchFamily="34" charset="0"/>
                <a:cs typeface="Bahnschrift Condensed" panose="020F0502020204030204" pitchFamily="34" charset="0"/>
              </a:rPr>
              <a:t> </a:t>
            </a:r>
            <a:r>
              <a:rPr lang="pt-BR" sz="3600" b="1" dirty="0" err="1">
                <a:latin typeface="Bahnschrift Condensed" panose="020F0502020204030204" pitchFamily="34" charset="0"/>
                <a:cs typeface="Bahnschrift Condensed" panose="020F0502020204030204" pitchFamily="34" charset="0"/>
              </a:rPr>
              <a:t>monitoring</a:t>
            </a:r>
            <a:endParaRPr lang="pt-BR" sz="3600" b="1" dirty="0">
              <a:latin typeface="Bahnschrift Condensed" panose="020F0502020204030204" pitchFamily="34" charset="0"/>
              <a:cs typeface="Bahnschrift Condensed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E8CDA36-FA71-9AD9-077B-02B119689465}"/>
              </a:ext>
            </a:extLst>
          </p:cNvPr>
          <p:cNvSpPr txBox="1"/>
          <p:nvPr/>
        </p:nvSpPr>
        <p:spPr>
          <a:xfrm>
            <a:off x="904416" y="4017492"/>
            <a:ext cx="12878978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800" dirty="0"/>
              <a:t> </a:t>
            </a:r>
            <a:r>
              <a:rPr lang="pt-BR" sz="2800" dirty="0" err="1"/>
              <a:t>Monitoring</a:t>
            </a:r>
            <a:r>
              <a:rPr lang="pt-BR" sz="2800" dirty="0"/>
              <a:t> </a:t>
            </a:r>
            <a:r>
              <a:rPr lang="pt-BR" sz="2800" dirty="0" err="1"/>
              <a:t>metabolic</a:t>
            </a:r>
            <a:r>
              <a:rPr lang="pt-BR" sz="2800" dirty="0"/>
              <a:t> </a:t>
            </a:r>
            <a:r>
              <a:rPr lang="pt-BR" sz="2800" dirty="0" err="1"/>
              <a:t>and</a:t>
            </a:r>
            <a:r>
              <a:rPr lang="pt-BR" sz="2800" dirty="0"/>
              <a:t> </a:t>
            </a:r>
            <a:r>
              <a:rPr lang="pt-BR" sz="2800" dirty="0" err="1"/>
              <a:t>liver</a:t>
            </a:r>
            <a:r>
              <a:rPr lang="pt-BR" sz="2800" dirty="0"/>
              <a:t> profiles 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800" dirty="0"/>
              <a:t> </a:t>
            </a:r>
            <a:r>
              <a:rPr lang="pt-BR" sz="2800" dirty="0" err="1"/>
              <a:t>Strict</a:t>
            </a:r>
            <a:r>
              <a:rPr lang="pt-BR" sz="2800" dirty="0"/>
              <a:t> </a:t>
            </a:r>
            <a:r>
              <a:rPr lang="pt-BR" sz="2800" dirty="0" err="1"/>
              <a:t>control</a:t>
            </a:r>
            <a:r>
              <a:rPr lang="pt-BR" sz="2800" dirty="0"/>
              <a:t> </a:t>
            </a:r>
            <a:r>
              <a:rPr lang="pt-BR" sz="2800" dirty="0" err="1"/>
              <a:t>of</a:t>
            </a:r>
            <a:r>
              <a:rPr lang="pt-BR" sz="2800" dirty="0"/>
              <a:t> glucose </a:t>
            </a:r>
            <a:r>
              <a:rPr lang="pt-BR" sz="2800" dirty="0" err="1"/>
              <a:t>levels</a:t>
            </a:r>
            <a:endParaRPr lang="pt-BR" sz="28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800" dirty="0"/>
              <a:t> </a:t>
            </a:r>
            <a:r>
              <a:rPr lang="pt-BR" sz="2800" dirty="0" err="1"/>
              <a:t>Excellent</a:t>
            </a:r>
            <a:r>
              <a:rPr lang="pt-BR" sz="2800" dirty="0"/>
              <a:t> </a:t>
            </a:r>
            <a:r>
              <a:rPr lang="pt-BR" sz="2800" dirty="0" err="1"/>
              <a:t>prognosis</a:t>
            </a:r>
            <a:r>
              <a:rPr lang="pt-BR" sz="2800" dirty="0"/>
              <a:t> </a:t>
            </a:r>
            <a:r>
              <a:rPr lang="pt-BR" sz="2800" dirty="0" err="1"/>
              <a:t>with</a:t>
            </a:r>
            <a:r>
              <a:rPr lang="pt-BR" sz="2800" dirty="0"/>
              <a:t> </a:t>
            </a:r>
            <a:r>
              <a:rPr lang="pt-BR" sz="2800" dirty="0" err="1"/>
              <a:t>improved</a:t>
            </a:r>
            <a:r>
              <a:rPr lang="pt-BR" sz="2800" dirty="0"/>
              <a:t> </a:t>
            </a:r>
            <a:r>
              <a:rPr lang="pt-BR" sz="2800" dirty="0" err="1"/>
              <a:t>glycemic</a:t>
            </a:r>
            <a:r>
              <a:rPr lang="pt-BR" sz="2800" dirty="0"/>
              <a:t> </a:t>
            </a:r>
            <a:r>
              <a:rPr lang="pt-BR" sz="2800" dirty="0" err="1"/>
              <a:t>control</a:t>
            </a:r>
            <a:endParaRPr lang="pt-BR" sz="28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E7288F5-3C64-B4D0-3615-A62CB8DC4AD4}"/>
              </a:ext>
            </a:extLst>
          </p:cNvPr>
          <p:cNvSpPr txBox="1"/>
          <p:nvPr/>
        </p:nvSpPr>
        <p:spPr>
          <a:xfrm>
            <a:off x="14471375" y="9410831"/>
            <a:ext cx="126971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(</a:t>
            </a:r>
            <a:r>
              <a:rPr lang="pt-BR" sz="2400" dirty="0" err="1"/>
              <a:t>Sherigar</a:t>
            </a:r>
            <a:r>
              <a:rPr lang="pt-B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2018)</a:t>
            </a:r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65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oto preta e branca de rosto de homem visto de perto&#10;&#10;Descrição gerada automaticamente">
            <a:extLst>
              <a:ext uri="{FF2B5EF4-FFF2-40B4-BE49-F238E27FC236}">
                <a16:creationId xmlns:a16="http://schemas.microsoft.com/office/drawing/2014/main" id="{0A1C84AB-1B33-44C1-92F1-E0A39E361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643" y="2762855"/>
            <a:ext cx="4977161" cy="658269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Take home </a:t>
            </a:r>
            <a:r>
              <a:rPr lang="pt-BR" dirty="0" err="1"/>
              <a:t>message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E231BF6-4C8E-DEFA-D1B6-2D53959708D6}"/>
              </a:ext>
            </a:extLst>
          </p:cNvPr>
          <p:cNvSpPr txBox="1"/>
          <p:nvPr/>
        </p:nvSpPr>
        <p:spPr>
          <a:xfrm>
            <a:off x="575186" y="3867150"/>
            <a:ext cx="9235564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i="1" dirty="0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real </a:t>
            </a:r>
            <a:r>
              <a:rPr lang="pt-BR" sz="3600" i="1" dirty="0" err="1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voyage</a:t>
            </a:r>
            <a:r>
              <a:rPr lang="pt-BR" sz="3600" i="1" dirty="0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600" i="1" dirty="0" err="1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sz="3600" i="1" dirty="0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600" i="1" dirty="0" err="1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discovery</a:t>
            </a:r>
            <a:r>
              <a:rPr lang="pt-BR" sz="3600" i="1" dirty="0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600" i="1" dirty="0" err="1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pt-BR" sz="3600" i="1" dirty="0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600" i="1" dirty="0" err="1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pt-BR" sz="3600" i="1" dirty="0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600" i="1" dirty="0" err="1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pt-BR" sz="3600" i="1" dirty="0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600" i="1" dirty="0" err="1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looking</a:t>
            </a:r>
            <a:r>
              <a:rPr lang="pt-BR" sz="3600" i="1" dirty="0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new </a:t>
            </a:r>
            <a:r>
              <a:rPr lang="pt-BR" sz="3600" i="1" dirty="0" err="1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landscapes</a:t>
            </a:r>
            <a:r>
              <a:rPr lang="pt-BR" sz="3600" i="1" dirty="0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3600" i="1" dirty="0" err="1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it's</a:t>
            </a:r>
            <a:r>
              <a:rPr lang="pt-BR" sz="3600" i="1" dirty="0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600" i="1" dirty="0" err="1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pt-BR" sz="3600" i="1" dirty="0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600" i="1" dirty="0" err="1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</a:t>
            </a:r>
            <a:r>
              <a:rPr lang="pt-BR" sz="3600" i="1" dirty="0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</a:t>
            </a:r>
            <a:r>
              <a:rPr lang="pt-BR" sz="3600" i="1" dirty="0" err="1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eyes</a:t>
            </a:r>
            <a:r>
              <a:rPr lang="pt-BR" sz="3600" i="1" dirty="0">
                <a:solidFill>
                  <a:srgbClr val="403E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endParaRPr lang="pt-BR" sz="3200" dirty="0">
              <a:solidFill>
                <a:srgbClr val="403E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3200" b="1" i="0" dirty="0">
                <a:solidFill>
                  <a:srgbClr val="403E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Marcel Proust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B173BAE-66CB-910C-1705-96D6C902B5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4299" y="2437751"/>
            <a:ext cx="3235794" cy="23316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2" descr="A microscope view of a cell&#10;&#10;Description automatically generated">
            <a:extLst>
              <a:ext uri="{FF2B5EF4-FFF2-40B4-BE49-F238E27FC236}">
                <a16:creationId xmlns:a16="http://schemas.microsoft.com/office/drawing/2014/main" id="{9253AE62-8C8B-3916-DFCB-885EF70DB0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299" y="7291138"/>
            <a:ext cx="3235794" cy="21571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C7558FD-7D37-52DF-806A-3E275EC15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4299" y="4885814"/>
            <a:ext cx="3235794" cy="228893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42175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Case </a:t>
            </a:r>
            <a:r>
              <a:rPr lang="pt-BR" dirty="0" err="1"/>
              <a:t>Presentation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000879"/>
            <a:ext cx="18038578" cy="7210298"/>
          </a:xfrm>
        </p:spPr>
        <p:txBody>
          <a:bodyPr/>
          <a:lstStyle/>
          <a:p>
            <a:r>
              <a:rPr lang="pt-BR" b="1" dirty="0" err="1"/>
              <a:t>Physical</a:t>
            </a:r>
            <a:r>
              <a:rPr lang="pt-BR" b="1" dirty="0"/>
              <a:t> </a:t>
            </a:r>
            <a:r>
              <a:rPr lang="pt-BR" b="1" dirty="0" err="1"/>
              <a:t>examination</a:t>
            </a:r>
            <a:r>
              <a:rPr lang="pt-BR" b="1" dirty="0"/>
              <a:t>: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pt-BR" sz="3200" b="1" dirty="0" err="1"/>
              <a:t>Vitals</a:t>
            </a:r>
            <a:r>
              <a:rPr lang="pt-BR" sz="3200" b="1" dirty="0"/>
              <a:t>: </a:t>
            </a:r>
            <a:r>
              <a:rPr lang="pt-BR" sz="3200" dirty="0"/>
              <a:t>HR </a:t>
            </a:r>
            <a:r>
              <a:rPr lang="pt-BR" sz="3200" b="1" dirty="0">
                <a:solidFill>
                  <a:srgbClr val="C00000"/>
                </a:solidFill>
              </a:rPr>
              <a:t>112 bpm </a:t>
            </a:r>
            <a:r>
              <a:rPr lang="pt-BR" sz="3200" dirty="0"/>
              <a:t>|RR 18 | BP </a:t>
            </a:r>
            <a:r>
              <a:rPr lang="pt-BR" sz="3200" b="1" dirty="0">
                <a:solidFill>
                  <a:srgbClr val="C00000"/>
                </a:solidFill>
              </a:rPr>
              <a:t>141 </a:t>
            </a:r>
            <a:r>
              <a:rPr lang="pt-BR" sz="3200" b="1" dirty="0" err="1">
                <a:solidFill>
                  <a:srgbClr val="C00000"/>
                </a:solidFill>
              </a:rPr>
              <a:t>x</a:t>
            </a:r>
            <a:r>
              <a:rPr lang="pt-BR" sz="3200" b="1" dirty="0">
                <a:solidFill>
                  <a:srgbClr val="C00000"/>
                </a:solidFill>
              </a:rPr>
              <a:t> 87 mmHg </a:t>
            </a:r>
            <a:r>
              <a:rPr lang="pt-BR" sz="3200" dirty="0"/>
              <a:t>| </a:t>
            </a:r>
            <a:r>
              <a:rPr lang="pt-BR" sz="3200" dirty="0" err="1"/>
              <a:t>weight</a:t>
            </a:r>
            <a:r>
              <a:rPr lang="pt-BR" sz="3200" dirty="0"/>
              <a:t> 67 kg | </a:t>
            </a:r>
            <a:r>
              <a:rPr lang="pt-BR" sz="3200" dirty="0" err="1"/>
              <a:t>height</a:t>
            </a:r>
            <a:r>
              <a:rPr lang="pt-BR" sz="3200" dirty="0"/>
              <a:t> 1,48m | BMI</a:t>
            </a:r>
            <a:r>
              <a:rPr lang="pt-BR" sz="3200" b="1" dirty="0">
                <a:solidFill>
                  <a:srgbClr val="C00000"/>
                </a:solidFill>
              </a:rPr>
              <a:t> 30,59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BR" b="1" dirty="0"/>
              <a:t>General </a:t>
            </a:r>
            <a:r>
              <a:rPr lang="pt-BR" b="1" dirty="0" err="1"/>
              <a:t>Appearence</a:t>
            </a:r>
            <a:r>
              <a:rPr lang="pt-BR" b="1" dirty="0"/>
              <a:t>: </a:t>
            </a:r>
            <a:r>
              <a:rPr lang="pt-BR" dirty="0"/>
              <a:t>No </a:t>
            </a:r>
            <a:r>
              <a:rPr lang="pt-BR" dirty="0" err="1"/>
              <a:t>signs</a:t>
            </a:r>
            <a:r>
              <a:rPr lang="pt-BR" dirty="0"/>
              <a:t> of </a:t>
            </a:r>
            <a:r>
              <a:rPr lang="pt-BR" dirty="0" err="1"/>
              <a:t>discomfort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distress</a:t>
            </a:r>
            <a:r>
              <a:rPr lang="pt-BR" dirty="0"/>
              <a:t> are </a:t>
            </a:r>
            <a:r>
              <a:rPr lang="pt-BR" dirty="0" err="1"/>
              <a:t>observed</a:t>
            </a:r>
            <a:r>
              <a:rPr lang="pt-BR" dirty="0"/>
              <a:t>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BR" b="1" dirty="0" err="1"/>
              <a:t>Respiratory</a:t>
            </a:r>
            <a:r>
              <a:rPr lang="pt-BR" b="1" dirty="0"/>
              <a:t>: </a:t>
            </a:r>
            <a:r>
              <a:rPr lang="pt-BR" dirty="0" err="1"/>
              <a:t>Lungs</a:t>
            </a:r>
            <a:r>
              <a:rPr lang="pt-BR" dirty="0"/>
              <a:t> are </a:t>
            </a:r>
            <a:r>
              <a:rPr lang="pt-BR" dirty="0" err="1"/>
              <a:t>clear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auscultation</a:t>
            </a:r>
            <a:r>
              <a:rPr lang="pt-BR" dirty="0"/>
              <a:t> </a:t>
            </a:r>
            <a:r>
              <a:rPr lang="pt-BR" dirty="0" err="1"/>
              <a:t>bilaterally</a:t>
            </a:r>
            <a:r>
              <a:rPr lang="pt-BR" dirty="0"/>
              <a:t>. No </a:t>
            </a:r>
            <a:r>
              <a:rPr lang="pt-BR" dirty="0" err="1"/>
              <a:t>wheezes</a:t>
            </a:r>
            <a:r>
              <a:rPr lang="pt-BR" dirty="0"/>
              <a:t>, rales,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rhonchi</a:t>
            </a:r>
            <a:r>
              <a:rPr lang="pt-BR" dirty="0"/>
              <a:t>. </a:t>
            </a:r>
            <a:r>
              <a:rPr lang="pt-BR" dirty="0" err="1"/>
              <a:t>Chest</a:t>
            </a:r>
            <a:r>
              <a:rPr lang="pt-BR" dirty="0"/>
              <a:t> </a:t>
            </a:r>
            <a:r>
              <a:rPr lang="pt-BR" dirty="0" err="1"/>
              <a:t>wall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non-tender with normal </a:t>
            </a:r>
            <a:r>
              <a:rPr lang="pt-BR" dirty="0" err="1"/>
              <a:t>respiratory</a:t>
            </a:r>
            <a:r>
              <a:rPr lang="pt-BR" dirty="0"/>
              <a:t> </a:t>
            </a:r>
            <a:r>
              <a:rPr lang="pt-BR" dirty="0" err="1"/>
              <a:t>effort</a:t>
            </a:r>
            <a:r>
              <a:rPr lang="pt-BR" dirty="0"/>
              <a:t>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BR" b="1" dirty="0"/>
              <a:t>Cardiovascular: </a:t>
            </a:r>
            <a:r>
              <a:rPr lang="pt-BR" dirty="0"/>
              <a:t>Heart </a:t>
            </a:r>
            <a:r>
              <a:rPr lang="pt-BR" dirty="0" err="1"/>
              <a:t>sounds</a:t>
            </a:r>
            <a:r>
              <a:rPr lang="pt-BR" dirty="0"/>
              <a:t> are normal with a regular rate and </a:t>
            </a:r>
            <a:r>
              <a:rPr lang="pt-BR" dirty="0" err="1"/>
              <a:t>rhythm</a:t>
            </a:r>
            <a:r>
              <a:rPr lang="pt-BR" dirty="0"/>
              <a:t>. No </a:t>
            </a:r>
            <a:r>
              <a:rPr lang="pt-BR" dirty="0" err="1"/>
              <a:t>murmurs</a:t>
            </a:r>
            <a:r>
              <a:rPr lang="pt-BR" dirty="0"/>
              <a:t>, </a:t>
            </a:r>
            <a:r>
              <a:rPr lang="pt-BR" dirty="0" err="1"/>
              <a:t>rubs</a:t>
            </a:r>
            <a:r>
              <a:rPr lang="pt-BR" dirty="0"/>
              <a:t>,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gallops</a:t>
            </a:r>
            <a:r>
              <a:rPr lang="pt-BR" dirty="0"/>
              <a:t> are </a:t>
            </a:r>
            <a:r>
              <a:rPr lang="pt-BR" dirty="0" err="1"/>
              <a:t>heard</a:t>
            </a:r>
            <a:r>
              <a:rPr lang="pt-BR" dirty="0"/>
              <a:t>. </a:t>
            </a:r>
            <a:r>
              <a:rPr lang="pt-BR" dirty="0" err="1"/>
              <a:t>Peripheral</a:t>
            </a:r>
            <a:r>
              <a:rPr lang="pt-BR" dirty="0"/>
              <a:t> pulses are 2+ and </a:t>
            </a:r>
            <a:r>
              <a:rPr lang="pt-BR" dirty="0" err="1"/>
              <a:t>symmetric</a:t>
            </a:r>
            <a:r>
              <a:rPr lang="pt-BR" dirty="0"/>
              <a:t>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BR" b="1" dirty="0" err="1"/>
              <a:t>Abdomen</a:t>
            </a:r>
            <a:r>
              <a:rPr lang="pt-BR" b="1" dirty="0"/>
              <a:t>: </a:t>
            </a:r>
            <a:r>
              <a:rPr lang="pt-BR" dirty="0" err="1"/>
              <a:t>Abdomen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globose</a:t>
            </a:r>
            <a:r>
              <a:rPr lang="pt-BR" dirty="0"/>
              <a:t> </a:t>
            </a:r>
            <a:r>
              <a:rPr lang="pt-BR" dirty="0" err="1"/>
              <a:t>due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adipose </a:t>
            </a:r>
            <a:r>
              <a:rPr lang="pt-BR" dirty="0" err="1"/>
              <a:t>tissue</a:t>
            </a:r>
            <a:r>
              <a:rPr lang="pt-BR" dirty="0"/>
              <a:t>. </a:t>
            </a:r>
            <a:r>
              <a:rPr lang="pt-BR" dirty="0" err="1"/>
              <a:t>Bowel</a:t>
            </a:r>
            <a:r>
              <a:rPr lang="pt-BR" dirty="0"/>
              <a:t> </a:t>
            </a:r>
            <a:r>
              <a:rPr lang="pt-BR" dirty="0" err="1"/>
              <a:t>sounds</a:t>
            </a:r>
            <a:r>
              <a:rPr lang="pt-BR" dirty="0"/>
              <a:t> are </a:t>
            </a:r>
            <a:r>
              <a:rPr lang="pt-BR" dirty="0" err="1"/>
              <a:t>present</a:t>
            </a:r>
            <a:r>
              <a:rPr lang="pt-BR" dirty="0"/>
              <a:t>. </a:t>
            </a:r>
            <a:r>
              <a:rPr lang="pt-BR" b="1" dirty="0" err="1">
                <a:solidFill>
                  <a:srgbClr val="C00000"/>
                </a:solidFill>
              </a:rPr>
              <a:t>There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is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tenderness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on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palpation</a:t>
            </a:r>
            <a:r>
              <a:rPr lang="pt-BR" b="1" dirty="0">
                <a:solidFill>
                  <a:srgbClr val="C00000"/>
                </a:solidFill>
              </a:rPr>
              <a:t> in </a:t>
            </a:r>
            <a:r>
              <a:rPr lang="pt-BR" b="1" dirty="0" err="1">
                <a:solidFill>
                  <a:srgbClr val="C00000"/>
                </a:solidFill>
              </a:rPr>
              <a:t>the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right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hypochondrium</a:t>
            </a:r>
            <a:r>
              <a:rPr lang="pt-BR" b="1" dirty="0">
                <a:solidFill>
                  <a:srgbClr val="C00000"/>
                </a:solidFill>
              </a:rPr>
              <a:t>. The liver </a:t>
            </a:r>
            <a:r>
              <a:rPr lang="pt-BR" b="1" dirty="0" err="1">
                <a:solidFill>
                  <a:srgbClr val="C00000"/>
                </a:solidFill>
              </a:rPr>
              <a:t>is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palpable</a:t>
            </a:r>
            <a:r>
              <a:rPr lang="pt-BR" b="1" dirty="0">
                <a:solidFill>
                  <a:srgbClr val="C00000"/>
                </a:solidFill>
              </a:rPr>
              <a:t> 3 cm </a:t>
            </a:r>
            <a:r>
              <a:rPr lang="pt-BR" b="1" dirty="0" err="1">
                <a:solidFill>
                  <a:srgbClr val="C00000"/>
                </a:solidFill>
              </a:rPr>
              <a:t>below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the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right</a:t>
            </a:r>
            <a:r>
              <a:rPr lang="pt-BR" b="1" dirty="0">
                <a:solidFill>
                  <a:srgbClr val="C00000"/>
                </a:solidFill>
              </a:rPr>
              <a:t> costal </a:t>
            </a:r>
            <a:r>
              <a:rPr lang="pt-BR" b="1" dirty="0" err="1">
                <a:solidFill>
                  <a:srgbClr val="C00000"/>
                </a:solidFill>
              </a:rPr>
              <a:t>margin</a:t>
            </a:r>
            <a:r>
              <a:rPr lang="pt-BR" dirty="0">
                <a:solidFill>
                  <a:srgbClr val="C00000"/>
                </a:solidFill>
              </a:rPr>
              <a:t>. </a:t>
            </a:r>
            <a:r>
              <a:rPr lang="pt-BR" dirty="0"/>
              <a:t>No ascites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detected</a:t>
            </a:r>
            <a:r>
              <a:rPr lang="pt-BR" dirty="0"/>
              <a:t>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BR" b="1" dirty="0" err="1"/>
              <a:t>Ophthalmic</a:t>
            </a:r>
            <a:r>
              <a:rPr lang="pt-BR" b="1" dirty="0"/>
              <a:t> </a:t>
            </a:r>
            <a:r>
              <a:rPr lang="pt-BR" b="1" dirty="0" err="1"/>
              <a:t>examination</a:t>
            </a:r>
            <a:r>
              <a:rPr lang="pt-BR" b="1" dirty="0"/>
              <a:t>: </a:t>
            </a:r>
            <a:r>
              <a:rPr lang="pt-BR" b="1" dirty="0" err="1">
                <a:solidFill>
                  <a:srgbClr val="C00000"/>
                </a:solidFill>
              </a:rPr>
              <a:t>Severe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proliferative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diabetic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retinopathy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bilaterally</a:t>
            </a:r>
            <a:r>
              <a:rPr lang="pt-BR" b="1" dirty="0">
                <a:solidFill>
                  <a:srgbClr val="C00000"/>
                </a:solidFill>
              </a:rPr>
              <a:t>. Grade III </a:t>
            </a:r>
            <a:r>
              <a:rPr lang="pt-BR" b="1" dirty="0" err="1">
                <a:solidFill>
                  <a:srgbClr val="C00000"/>
                </a:solidFill>
              </a:rPr>
              <a:t>hypertensive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retinopathy</a:t>
            </a:r>
            <a:endParaRPr 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0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55FE4-1BEA-AB36-77B4-E6E9B7A4D9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References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52E9E3-B8FF-BA56-C401-16E9287A8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841" y="2221350"/>
            <a:ext cx="16725900" cy="7246112"/>
          </a:xfrm>
        </p:spPr>
        <p:txBody>
          <a:bodyPr/>
          <a:lstStyle/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700" dirty="0" err="1"/>
              <a:t>Rautou</a:t>
            </a:r>
            <a:r>
              <a:rPr lang="pt-BR" sz="1700" dirty="0"/>
              <a:t>, Pierre–Emmanuel, et al. “</a:t>
            </a:r>
            <a:r>
              <a:rPr lang="pt-BR" sz="1700" dirty="0" err="1"/>
              <a:t>Acute</a:t>
            </a:r>
            <a:r>
              <a:rPr lang="pt-BR" sz="1700" dirty="0"/>
              <a:t> </a:t>
            </a:r>
            <a:r>
              <a:rPr lang="pt-BR" sz="1700" dirty="0" err="1"/>
              <a:t>Liver</a:t>
            </a:r>
            <a:r>
              <a:rPr lang="pt-BR" sz="1700" dirty="0"/>
              <a:t> </a:t>
            </a:r>
            <a:r>
              <a:rPr lang="pt-BR" sz="1700" dirty="0" err="1"/>
              <a:t>Cell</a:t>
            </a:r>
            <a:r>
              <a:rPr lang="pt-BR" sz="1700" dirty="0"/>
              <a:t> </a:t>
            </a:r>
            <a:r>
              <a:rPr lang="pt-BR" sz="1700" dirty="0" err="1"/>
              <a:t>Damage</a:t>
            </a:r>
            <a:r>
              <a:rPr lang="pt-BR" sz="1700" dirty="0"/>
              <a:t> in </a:t>
            </a:r>
            <a:r>
              <a:rPr lang="pt-BR" sz="1700" dirty="0" err="1"/>
              <a:t>Patients</a:t>
            </a:r>
            <a:r>
              <a:rPr lang="pt-BR" sz="1700" dirty="0"/>
              <a:t> </a:t>
            </a:r>
            <a:r>
              <a:rPr lang="pt-BR" sz="1700" dirty="0" err="1"/>
              <a:t>with</a:t>
            </a:r>
            <a:r>
              <a:rPr lang="pt-BR" sz="1700" dirty="0"/>
              <a:t> Anorexia Nervosa: A </a:t>
            </a:r>
            <a:r>
              <a:rPr lang="pt-BR" sz="1700" dirty="0" err="1"/>
              <a:t>Possible</a:t>
            </a:r>
            <a:r>
              <a:rPr lang="pt-BR" sz="1700" dirty="0"/>
              <a:t> Role </a:t>
            </a:r>
            <a:r>
              <a:rPr lang="pt-BR" sz="1700" dirty="0" err="1"/>
              <a:t>of</a:t>
            </a:r>
            <a:r>
              <a:rPr lang="pt-BR" sz="1700" dirty="0"/>
              <a:t> </a:t>
            </a:r>
            <a:r>
              <a:rPr lang="pt-BR" sz="1700" dirty="0" err="1"/>
              <a:t>Starvation-Induced</a:t>
            </a:r>
            <a:r>
              <a:rPr lang="pt-BR" sz="1700" dirty="0"/>
              <a:t> </a:t>
            </a:r>
            <a:r>
              <a:rPr lang="pt-BR" sz="1700" dirty="0" err="1"/>
              <a:t>Hepatocyte</a:t>
            </a:r>
            <a:r>
              <a:rPr lang="pt-BR" sz="1700" dirty="0"/>
              <a:t> </a:t>
            </a:r>
            <a:r>
              <a:rPr lang="pt-BR" sz="1700" dirty="0" err="1"/>
              <a:t>Autophagy</a:t>
            </a:r>
            <a:r>
              <a:rPr lang="pt-BR" sz="1700" dirty="0"/>
              <a:t>.” </a:t>
            </a:r>
            <a:r>
              <a:rPr lang="pt-BR" sz="1700" dirty="0" err="1"/>
              <a:t>Gastroenterology</a:t>
            </a:r>
            <a:r>
              <a:rPr lang="pt-BR" sz="1700" dirty="0"/>
              <a:t>, vol. 135, no. 3, </a:t>
            </a:r>
            <a:r>
              <a:rPr lang="pt-BR" sz="1700" dirty="0" err="1"/>
              <a:t>Sept</a:t>
            </a:r>
            <a:r>
              <a:rPr lang="pt-BR" sz="1700" dirty="0"/>
              <a:t>. 2008, pp. 840-848.e3, https://</a:t>
            </a:r>
            <a:r>
              <a:rPr lang="pt-BR" sz="1700" dirty="0" err="1"/>
              <a:t>doi.org</a:t>
            </a:r>
            <a:r>
              <a:rPr lang="pt-BR" sz="1700" dirty="0"/>
              <a:t>/10.1053/j.gastro.2008.05.055.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700" dirty="0" err="1"/>
              <a:t>Fujisaki</a:t>
            </a:r>
            <a:r>
              <a:rPr lang="pt-BR" sz="1700" dirty="0"/>
              <a:t>, </a:t>
            </a:r>
            <a:r>
              <a:rPr lang="pt-BR" sz="1700" dirty="0" err="1"/>
              <a:t>Noritomo</a:t>
            </a:r>
            <a:r>
              <a:rPr lang="pt-BR" sz="1700" dirty="0"/>
              <a:t>, et al. “</a:t>
            </a:r>
            <a:r>
              <a:rPr lang="pt-BR" sz="1700" dirty="0" err="1"/>
              <a:t>Glycogenic</a:t>
            </a:r>
            <a:r>
              <a:rPr lang="pt-BR" sz="1700" dirty="0"/>
              <a:t> </a:t>
            </a:r>
            <a:r>
              <a:rPr lang="pt-BR" sz="1700" dirty="0" err="1"/>
              <a:t>Hepatopathy</a:t>
            </a:r>
            <a:r>
              <a:rPr lang="pt-BR" sz="1700" dirty="0"/>
              <a:t> </a:t>
            </a:r>
            <a:r>
              <a:rPr lang="pt-BR" sz="1700" dirty="0" err="1"/>
              <a:t>Following</a:t>
            </a:r>
            <a:r>
              <a:rPr lang="pt-BR" sz="1700" dirty="0"/>
              <a:t> </a:t>
            </a:r>
            <a:r>
              <a:rPr lang="pt-BR" sz="1700" dirty="0" err="1"/>
              <a:t>Attempted</a:t>
            </a:r>
            <a:r>
              <a:rPr lang="pt-BR" sz="1700" dirty="0"/>
              <a:t> Suicide </a:t>
            </a:r>
            <a:r>
              <a:rPr lang="pt-BR" sz="1700" dirty="0" err="1"/>
              <a:t>by</a:t>
            </a:r>
            <a:r>
              <a:rPr lang="pt-BR" sz="1700" dirty="0"/>
              <a:t> </a:t>
            </a:r>
            <a:r>
              <a:rPr lang="pt-BR" sz="1700" dirty="0" err="1"/>
              <a:t>Long‐Acting</a:t>
            </a:r>
            <a:r>
              <a:rPr lang="pt-BR" sz="1700" dirty="0"/>
              <a:t> </a:t>
            </a:r>
            <a:r>
              <a:rPr lang="pt-BR" sz="1700" dirty="0" err="1"/>
              <a:t>Insulin</a:t>
            </a:r>
            <a:r>
              <a:rPr lang="pt-BR" sz="1700" dirty="0"/>
              <a:t> Overdose in </a:t>
            </a:r>
            <a:r>
              <a:rPr lang="pt-BR" sz="1700" dirty="0" err="1"/>
              <a:t>Patient</a:t>
            </a:r>
            <a:r>
              <a:rPr lang="pt-BR" sz="1700" dirty="0"/>
              <a:t> </a:t>
            </a:r>
            <a:r>
              <a:rPr lang="pt-BR" sz="1700" dirty="0" err="1"/>
              <a:t>with</a:t>
            </a:r>
            <a:r>
              <a:rPr lang="pt-BR" sz="1700" dirty="0"/>
              <a:t> </a:t>
            </a:r>
            <a:r>
              <a:rPr lang="pt-BR" sz="1700" dirty="0" err="1"/>
              <a:t>Type</a:t>
            </a:r>
            <a:r>
              <a:rPr lang="pt-BR" sz="1700" dirty="0"/>
              <a:t> 1 Diabetes.” </a:t>
            </a:r>
            <a:r>
              <a:rPr lang="pt-BR" sz="1700" dirty="0" err="1"/>
              <a:t>Journal</a:t>
            </a:r>
            <a:r>
              <a:rPr lang="pt-BR" sz="1700" dirty="0"/>
              <a:t> </a:t>
            </a:r>
            <a:r>
              <a:rPr lang="pt-BR" sz="1700" dirty="0" err="1"/>
              <a:t>of</a:t>
            </a:r>
            <a:r>
              <a:rPr lang="pt-BR" sz="1700" dirty="0"/>
              <a:t> </a:t>
            </a:r>
            <a:r>
              <a:rPr lang="pt-BR" sz="1700" dirty="0" err="1"/>
              <a:t>the</a:t>
            </a:r>
            <a:r>
              <a:rPr lang="pt-BR" sz="1700" dirty="0"/>
              <a:t> American </a:t>
            </a:r>
            <a:r>
              <a:rPr lang="pt-BR" sz="1700" dirty="0" err="1"/>
              <a:t>College</a:t>
            </a:r>
            <a:r>
              <a:rPr lang="pt-BR" sz="1700" dirty="0"/>
              <a:t> </a:t>
            </a:r>
            <a:r>
              <a:rPr lang="pt-BR" sz="1700" dirty="0" err="1"/>
              <a:t>of</a:t>
            </a:r>
            <a:r>
              <a:rPr lang="pt-BR" sz="1700" dirty="0"/>
              <a:t> </a:t>
            </a:r>
            <a:r>
              <a:rPr lang="pt-BR" sz="1700" dirty="0" err="1"/>
              <a:t>Emergency</a:t>
            </a:r>
            <a:r>
              <a:rPr lang="pt-BR" sz="1700" dirty="0"/>
              <a:t> </a:t>
            </a:r>
            <a:r>
              <a:rPr lang="pt-BR" sz="1700" dirty="0" err="1"/>
              <a:t>Physicians</a:t>
            </a:r>
            <a:r>
              <a:rPr lang="pt-BR" sz="1700" dirty="0"/>
              <a:t> Open, vol. 1, no. 5, 25 May 2020, pp. 1097–1100, https://</a:t>
            </a:r>
            <a:r>
              <a:rPr lang="pt-BR" sz="1700" dirty="0" err="1"/>
              <a:t>doi.org</a:t>
            </a:r>
            <a:r>
              <a:rPr lang="pt-BR" sz="1700" dirty="0"/>
              <a:t>/10.1002/emp2.12093.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700" dirty="0" err="1"/>
              <a:t>Sherigar</a:t>
            </a:r>
            <a:r>
              <a:rPr lang="pt-BR" sz="1700" dirty="0"/>
              <a:t>, </a:t>
            </a:r>
            <a:r>
              <a:rPr lang="pt-BR" sz="1700" dirty="0" err="1"/>
              <a:t>Jagannath</a:t>
            </a:r>
            <a:r>
              <a:rPr lang="pt-BR" sz="1700" dirty="0"/>
              <a:t> M, et al. “</a:t>
            </a:r>
            <a:r>
              <a:rPr lang="pt-BR" sz="1700" dirty="0" err="1"/>
              <a:t>Glycogenic</a:t>
            </a:r>
            <a:r>
              <a:rPr lang="pt-BR" sz="1700" dirty="0"/>
              <a:t> </a:t>
            </a:r>
            <a:r>
              <a:rPr lang="pt-BR" sz="1700" dirty="0" err="1"/>
              <a:t>Hepatopathy</a:t>
            </a:r>
            <a:r>
              <a:rPr lang="pt-BR" sz="1700" dirty="0"/>
              <a:t>: A </a:t>
            </a:r>
            <a:r>
              <a:rPr lang="pt-BR" sz="1700" dirty="0" err="1"/>
              <a:t>Narrative</a:t>
            </a:r>
            <a:r>
              <a:rPr lang="pt-BR" sz="1700" dirty="0"/>
              <a:t> Review.” World </a:t>
            </a:r>
            <a:r>
              <a:rPr lang="pt-BR" sz="1700" dirty="0" err="1"/>
              <a:t>Journal</a:t>
            </a:r>
            <a:r>
              <a:rPr lang="pt-BR" sz="1700" dirty="0"/>
              <a:t> </a:t>
            </a:r>
            <a:r>
              <a:rPr lang="pt-BR" sz="1700" dirty="0" err="1"/>
              <a:t>of</a:t>
            </a:r>
            <a:r>
              <a:rPr lang="pt-BR" sz="1700" dirty="0"/>
              <a:t> </a:t>
            </a:r>
            <a:r>
              <a:rPr lang="pt-BR" sz="1700" dirty="0" err="1"/>
              <a:t>Hepatology</a:t>
            </a:r>
            <a:r>
              <a:rPr lang="pt-BR" sz="1700" dirty="0"/>
              <a:t>, vol. 10, no. 2, 27 </a:t>
            </a:r>
            <a:r>
              <a:rPr lang="pt-BR" sz="1700" dirty="0" err="1"/>
              <a:t>Feb</a:t>
            </a:r>
            <a:r>
              <a:rPr lang="pt-BR" sz="1700" dirty="0"/>
              <a:t>. 2018, pp. 172–185, https://</a:t>
            </a:r>
            <a:r>
              <a:rPr lang="pt-BR" sz="1700" dirty="0" err="1"/>
              <a:t>doi.org</a:t>
            </a:r>
            <a:r>
              <a:rPr lang="pt-BR" sz="1700" dirty="0"/>
              <a:t>/10.4254/wjh.v10.i2.172.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700" dirty="0"/>
              <a:t>Van Den Brand, M, et al. </a:t>
            </a:r>
            <a:r>
              <a:rPr lang="pt-BR" sz="1700" dirty="0" err="1"/>
              <a:t>Glycogenic</a:t>
            </a:r>
            <a:r>
              <a:rPr lang="pt-BR" sz="1700" dirty="0"/>
              <a:t> </a:t>
            </a:r>
            <a:r>
              <a:rPr lang="pt-BR" sz="1700" dirty="0" err="1"/>
              <a:t>Hepatopathy</a:t>
            </a:r>
            <a:r>
              <a:rPr lang="pt-BR" sz="1700" dirty="0"/>
              <a:t>: A </a:t>
            </a:r>
            <a:r>
              <a:rPr lang="pt-BR" sz="1700" dirty="0" err="1"/>
              <a:t>Rare</a:t>
            </a:r>
            <a:r>
              <a:rPr lang="pt-BR" sz="1700" dirty="0"/>
              <a:t> Cause </a:t>
            </a:r>
            <a:r>
              <a:rPr lang="pt-BR" sz="1700" dirty="0" err="1"/>
              <a:t>of</a:t>
            </a:r>
            <a:r>
              <a:rPr lang="pt-BR" sz="1700" dirty="0"/>
              <a:t> </a:t>
            </a:r>
            <a:r>
              <a:rPr lang="pt-BR" sz="1700" dirty="0" err="1"/>
              <a:t>Elevated</a:t>
            </a:r>
            <a:r>
              <a:rPr lang="pt-BR" sz="1700" dirty="0"/>
              <a:t> </a:t>
            </a:r>
            <a:r>
              <a:rPr lang="pt-BR" sz="1700" dirty="0" err="1"/>
              <a:t>Serum</a:t>
            </a:r>
            <a:r>
              <a:rPr lang="pt-BR" sz="1700" dirty="0"/>
              <a:t> Transaminases in Diabetes Mellitus. Dec. 2009.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700" dirty="0" err="1"/>
              <a:t>Yousaf</a:t>
            </a:r>
            <a:r>
              <a:rPr lang="pt-BR" sz="1700" dirty="0"/>
              <a:t> M N, </a:t>
            </a:r>
            <a:r>
              <a:rPr lang="pt-BR" sz="1700" dirty="0" err="1"/>
              <a:t>Ehsan</a:t>
            </a:r>
            <a:r>
              <a:rPr lang="pt-BR" sz="1700" dirty="0"/>
              <a:t> H, </a:t>
            </a:r>
            <a:r>
              <a:rPr lang="pt-BR" sz="1700" dirty="0" err="1"/>
              <a:t>Ehsan</a:t>
            </a:r>
            <a:r>
              <a:rPr lang="pt-BR" sz="1700" dirty="0"/>
              <a:t> </a:t>
            </a:r>
            <a:r>
              <a:rPr lang="pt-BR" sz="1700" dirty="0" err="1"/>
              <a:t>S</a:t>
            </a:r>
            <a:r>
              <a:rPr lang="pt-BR" sz="1700" dirty="0"/>
              <a:t>, et al. (July 21, 2020) </a:t>
            </a:r>
            <a:r>
              <a:rPr lang="pt-BR" sz="1700" dirty="0" err="1"/>
              <a:t>Glycogenic</a:t>
            </a:r>
            <a:r>
              <a:rPr lang="pt-BR" sz="1700" dirty="0"/>
              <a:t> </a:t>
            </a:r>
            <a:r>
              <a:rPr lang="pt-BR" sz="1700" dirty="0" err="1"/>
              <a:t>Hepatopathy</a:t>
            </a:r>
            <a:r>
              <a:rPr lang="pt-BR" sz="1700" dirty="0"/>
              <a:t>: A </a:t>
            </a:r>
            <a:r>
              <a:rPr lang="pt-BR" sz="1700" dirty="0" err="1"/>
              <a:t>Reversible</a:t>
            </a:r>
            <a:r>
              <a:rPr lang="pt-BR" sz="1700" dirty="0"/>
              <a:t> </a:t>
            </a:r>
            <a:r>
              <a:rPr lang="pt-BR" sz="1700" dirty="0" err="1"/>
              <a:t>Complication</a:t>
            </a:r>
            <a:r>
              <a:rPr lang="pt-BR" sz="1700" dirty="0"/>
              <a:t> </a:t>
            </a:r>
            <a:r>
              <a:rPr lang="pt-BR" sz="1700" dirty="0" err="1"/>
              <a:t>of</a:t>
            </a:r>
            <a:r>
              <a:rPr lang="pt-BR" sz="1700" dirty="0"/>
              <a:t> </a:t>
            </a:r>
            <a:r>
              <a:rPr lang="pt-BR" sz="1700" dirty="0" err="1"/>
              <a:t>Uncontrolled</a:t>
            </a:r>
            <a:r>
              <a:rPr lang="pt-BR" sz="1700" dirty="0"/>
              <a:t> Diabetes Mellitus. </a:t>
            </a:r>
            <a:r>
              <a:rPr lang="pt-BR" sz="1700" dirty="0" err="1"/>
              <a:t>Cureus</a:t>
            </a:r>
            <a:r>
              <a:rPr lang="pt-BR" sz="1700" dirty="0"/>
              <a:t> 12(7): e9323. DOI 10.7759/cureus.9323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700" dirty="0"/>
              <a:t>Khoury, </a:t>
            </a:r>
            <a:r>
              <a:rPr lang="pt-BR" sz="1700" dirty="0" err="1"/>
              <a:t>Johad</a:t>
            </a:r>
            <a:r>
              <a:rPr lang="pt-BR" sz="1700" dirty="0"/>
              <a:t>, et al. “</a:t>
            </a:r>
            <a:r>
              <a:rPr lang="pt-BR" sz="1700" dirty="0" err="1"/>
              <a:t>Glycogenic</a:t>
            </a:r>
            <a:r>
              <a:rPr lang="pt-BR" sz="1700" dirty="0"/>
              <a:t> </a:t>
            </a:r>
            <a:r>
              <a:rPr lang="pt-BR" sz="1700" dirty="0" err="1"/>
              <a:t>Hepatopathy</a:t>
            </a:r>
            <a:r>
              <a:rPr lang="pt-BR" sz="1700" dirty="0"/>
              <a:t>.” </a:t>
            </a:r>
            <a:r>
              <a:rPr lang="pt-BR" sz="1700" dirty="0" err="1"/>
              <a:t>Hepatobiliary</a:t>
            </a:r>
            <a:r>
              <a:rPr lang="pt-BR" sz="1700" dirty="0"/>
              <a:t> &amp; </a:t>
            </a:r>
            <a:r>
              <a:rPr lang="pt-BR" sz="1700" dirty="0" err="1"/>
              <a:t>Pancreatic</a:t>
            </a:r>
            <a:r>
              <a:rPr lang="pt-BR" sz="1700" dirty="0"/>
              <a:t> </a:t>
            </a:r>
            <a:r>
              <a:rPr lang="pt-BR" sz="1700" dirty="0" err="1"/>
              <a:t>Diseases</a:t>
            </a:r>
            <a:r>
              <a:rPr lang="pt-BR" sz="1700" dirty="0"/>
              <a:t> </a:t>
            </a:r>
            <a:r>
              <a:rPr lang="pt-BR" sz="1700" dirty="0" err="1"/>
              <a:t>International</a:t>
            </a:r>
            <a:r>
              <a:rPr lang="pt-BR" sz="1700" dirty="0"/>
              <a:t>, vol. 17, no. 2, </a:t>
            </a:r>
            <a:r>
              <a:rPr lang="pt-BR" sz="1700" dirty="0" err="1"/>
              <a:t>Apr</a:t>
            </a:r>
            <a:r>
              <a:rPr lang="pt-BR" sz="1700" dirty="0"/>
              <a:t>. 2018, pp. 113–118, https://</a:t>
            </a:r>
            <a:r>
              <a:rPr lang="pt-BR" sz="1700" dirty="0" err="1"/>
              <a:t>doi.org</a:t>
            </a:r>
            <a:r>
              <a:rPr lang="pt-BR" sz="1700" dirty="0"/>
              <a:t>/10.1016/j.hbpd.2018.02.006. 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700" dirty="0"/>
              <a:t>Allende, Daniela </a:t>
            </a:r>
            <a:r>
              <a:rPr lang="pt-BR" sz="1700" dirty="0" err="1"/>
              <a:t>S</a:t>
            </a:r>
            <a:r>
              <a:rPr lang="pt-BR" sz="1700" dirty="0"/>
              <a:t>, et al. “</a:t>
            </a:r>
            <a:r>
              <a:rPr lang="pt-BR" sz="1700" dirty="0" err="1"/>
              <a:t>Glycogenosis</a:t>
            </a:r>
            <a:r>
              <a:rPr lang="pt-BR" sz="1700" dirty="0"/>
              <a:t> </a:t>
            </a:r>
            <a:r>
              <a:rPr lang="pt-BR" sz="1700" dirty="0" err="1"/>
              <a:t>Is</a:t>
            </a:r>
            <a:r>
              <a:rPr lang="pt-BR" sz="1700" dirty="0"/>
              <a:t> Common in </a:t>
            </a:r>
            <a:r>
              <a:rPr lang="pt-BR" sz="1700" dirty="0" err="1"/>
              <a:t>Nonalcoholic</a:t>
            </a:r>
            <a:r>
              <a:rPr lang="pt-BR" sz="1700" dirty="0"/>
              <a:t> </a:t>
            </a:r>
            <a:r>
              <a:rPr lang="pt-BR" sz="1700" dirty="0" err="1"/>
              <a:t>Fatty</a:t>
            </a:r>
            <a:r>
              <a:rPr lang="pt-BR" sz="1700" dirty="0"/>
              <a:t> </a:t>
            </a:r>
            <a:r>
              <a:rPr lang="pt-BR" sz="1700" dirty="0" err="1"/>
              <a:t>Liver</a:t>
            </a:r>
            <a:r>
              <a:rPr lang="pt-BR" sz="1700" dirty="0"/>
              <a:t> </a:t>
            </a:r>
            <a:r>
              <a:rPr lang="pt-BR" sz="1700" dirty="0" err="1"/>
              <a:t>Disease</a:t>
            </a:r>
            <a:r>
              <a:rPr lang="pt-BR" sz="1700" dirty="0"/>
              <a:t> </a:t>
            </a:r>
            <a:r>
              <a:rPr lang="pt-BR" sz="1700" dirty="0" err="1"/>
              <a:t>and</a:t>
            </a:r>
            <a:r>
              <a:rPr lang="pt-BR" sz="1700" dirty="0"/>
              <a:t> </a:t>
            </a:r>
            <a:r>
              <a:rPr lang="pt-BR" sz="1700" dirty="0" err="1"/>
              <a:t>Is</a:t>
            </a:r>
            <a:r>
              <a:rPr lang="pt-BR" sz="1700" dirty="0"/>
              <a:t> </a:t>
            </a:r>
            <a:r>
              <a:rPr lang="pt-BR" sz="1700" dirty="0" err="1"/>
              <a:t>Independently</a:t>
            </a:r>
            <a:r>
              <a:rPr lang="pt-BR" sz="1700" dirty="0"/>
              <a:t> Associated </a:t>
            </a:r>
            <a:r>
              <a:rPr lang="pt-BR" sz="1700" dirty="0" err="1"/>
              <a:t>with</a:t>
            </a:r>
            <a:r>
              <a:rPr lang="pt-BR" sz="1700" dirty="0"/>
              <a:t> </a:t>
            </a:r>
            <a:r>
              <a:rPr lang="pt-BR" sz="1700" dirty="0" err="1"/>
              <a:t>Ballooning</a:t>
            </a:r>
            <a:r>
              <a:rPr lang="pt-BR" sz="1700" dirty="0"/>
              <a:t>, </a:t>
            </a:r>
            <a:r>
              <a:rPr lang="pt-BR" sz="1700" dirty="0" err="1"/>
              <a:t>but</a:t>
            </a:r>
            <a:r>
              <a:rPr lang="pt-BR" sz="1700" dirty="0"/>
              <a:t> Lower </a:t>
            </a:r>
            <a:r>
              <a:rPr lang="pt-BR" sz="1700" dirty="0" err="1"/>
              <a:t>Steatosis</a:t>
            </a:r>
            <a:r>
              <a:rPr lang="pt-BR" sz="1700" dirty="0"/>
              <a:t> </a:t>
            </a:r>
            <a:r>
              <a:rPr lang="pt-BR" sz="1700" dirty="0" err="1"/>
              <a:t>and</a:t>
            </a:r>
            <a:r>
              <a:rPr lang="pt-BR" sz="1700" dirty="0"/>
              <a:t> Lower </a:t>
            </a:r>
            <a:r>
              <a:rPr lang="pt-BR" sz="1700" dirty="0" err="1"/>
              <a:t>Fibrosis</a:t>
            </a:r>
            <a:r>
              <a:rPr lang="pt-BR" sz="1700" dirty="0"/>
              <a:t>.” </a:t>
            </a:r>
            <a:r>
              <a:rPr lang="pt-BR" sz="1700" dirty="0" err="1"/>
              <a:t>Liver</a:t>
            </a:r>
            <a:r>
              <a:rPr lang="pt-BR" sz="1700" dirty="0"/>
              <a:t> </a:t>
            </a:r>
            <a:r>
              <a:rPr lang="pt-BR" sz="1700" dirty="0" err="1"/>
              <a:t>International</a:t>
            </a:r>
            <a:r>
              <a:rPr lang="pt-BR" sz="1700" dirty="0"/>
              <a:t>, vol. 41, no. 5, 7 Jan. 2021, pp. 996–1011, https://</a:t>
            </a:r>
            <a:r>
              <a:rPr lang="pt-BR" sz="1700" dirty="0" err="1"/>
              <a:t>doi.org</a:t>
            </a:r>
            <a:r>
              <a:rPr lang="pt-BR" sz="1700" dirty="0"/>
              <a:t>/10.1111/liv.14773.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700" dirty="0" err="1"/>
              <a:t>Torbenson</a:t>
            </a:r>
            <a:r>
              <a:rPr lang="pt-BR" sz="1700" dirty="0"/>
              <a:t>, Michael; Chen, </a:t>
            </a:r>
            <a:r>
              <a:rPr lang="pt-BR" sz="1700" dirty="0" err="1"/>
              <a:t>Yunn</a:t>
            </a:r>
            <a:r>
              <a:rPr lang="pt-BR" sz="1700" dirty="0"/>
              <a:t>-Yi; </a:t>
            </a:r>
            <a:r>
              <a:rPr lang="pt-BR" sz="1700" dirty="0" err="1"/>
              <a:t>Brunt</a:t>
            </a:r>
            <a:r>
              <a:rPr lang="pt-BR" sz="1700" dirty="0"/>
              <a:t>, Elizabeth; Cummings, Oscar W.; Gottfried, Marcia; </a:t>
            </a:r>
            <a:r>
              <a:rPr lang="pt-BR" sz="1700" dirty="0" err="1"/>
              <a:t>Jakate</a:t>
            </a:r>
            <a:r>
              <a:rPr lang="pt-BR" sz="1700" dirty="0"/>
              <a:t>, </a:t>
            </a:r>
            <a:r>
              <a:rPr lang="pt-BR" sz="1700" dirty="0" err="1"/>
              <a:t>Shriram</a:t>
            </a:r>
            <a:r>
              <a:rPr lang="pt-BR" sz="1700" dirty="0"/>
              <a:t>; Liu, Yao-Chang; </a:t>
            </a:r>
            <a:r>
              <a:rPr lang="pt-BR" sz="1700" dirty="0" err="1"/>
              <a:t>Yeh</a:t>
            </a:r>
            <a:r>
              <a:rPr lang="pt-BR" sz="1700" dirty="0"/>
              <a:t>, Matthew M.; Ferrell, Linda. </a:t>
            </a:r>
            <a:r>
              <a:rPr lang="pt-BR" sz="1700" dirty="0" err="1"/>
              <a:t>Glycogenic</a:t>
            </a:r>
            <a:r>
              <a:rPr lang="pt-BR" sz="1700" dirty="0"/>
              <a:t> </a:t>
            </a:r>
            <a:r>
              <a:rPr lang="pt-BR" sz="1700" dirty="0" err="1"/>
              <a:t>Hepatopathy</a:t>
            </a:r>
            <a:r>
              <a:rPr lang="pt-BR" sz="1700" dirty="0"/>
              <a:t>: </a:t>
            </a:r>
            <a:r>
              <a:rPr lang="pt-BR" sz="1700" dirty="0" err="1"/>
              <a:t>An</a:t>
            </a:r>
            <a:r>
              <a:rPr lang="pt-BR" sz="1700" dirty="0"/>
              <a:t> </a:t>
            </a:r>
            <a:r>
              <a:rPr lang="pt-BR" sz="1700" dirty="0" err="1"/>
              <a:t>Underrecognized</a:t>
            </a:r>
            <a:r>
              <a:rPr lang="pt-BR" sz="1700" dirty="0"/>
              <a:t> </a:t>
            </a:r>
            <a:r>
              <a:rPr lang="pt-BR" sz="1700" dirty="0" err="1"/>
              <a:t>Hepatic</a:t>
            </a:r>
            <a:r>
              <a:rPr lang="pt-BR" sz="1700" dirty="0"/>
              <a:t> </a:t>
            </a:r>
            <a:r>
              <a:rPr lang="pt-BR" sz="1700" dirty="0" err="1"/>
              <a:t>Complication</a:t>
            </a:r>
            <a:r>
              <a:rPr lang="pt-BR" sz="1700" dirty="0"/>
              <a:t> </a:t>
            </a:r>
            <a:r>
              <a:rPr lang="pt-BR" sz="1700" dirty="0" err="1"/>
              <a:t>of</a:t>
            </a:r>
            <a:r>
              <a:rPr lang="pt-BR" sz="1700" dirty="0"/>
              <a:t> Diabetes Mellitus. The American </a:t>
            </a:r>
            <a:r>
              <a:rPr lang="pt-BR" sz="1700" dirty="0" err="1"/>
              <a:t>Journal</a:t>
            </a:r>
            <a:r>
              <a:rPr lang="pt-BR" sz="1700" dirty="0"/>
              <a:t> </a:t>
            </a:r>
            <a:r>
              <a:rPr lang="pt-BR" sz="1700" dirty="0" err="1"/>
              <a:t>of</a:t>
            </a:r>
            <a:r>
              <a:rPr lang="pt-BR" sz="1700" dirty="0"/>
              <a:t> </a:t>
            </a:r>
            <a:r>
              <a:rPr lang="pt-BR" sz="1700" dirty="0" err="1"/>
              <a:t>Surgical</a:t>
            </a:r>
            <a:r>
              <a:rPr lang="pt-BR" sz="1700" dirty="0"/>
              <a:t> </a:t>
            </a:r>
            <a:r>
              <a:rPr lang="pt-BR" sz="1700" dirty="0" err="1"/>
              <a:t>Pathology</a:t>
            </a:r>
            <a:r>
              <a:rPr lang="pt-BR" sz="1700" dirty="0"/>
              <a:t> 30(4):</a:t>
            </a:r>
            <a:r>
              <a:rPr lang="pt-BR" sz="1700" dirty="0" err="1"/>
              <a:t>p</a:t>
            </a:r>
            <a:r>
              <a:rPr lang="pt-BR" sz="1700" dirty="0"/>
              <a:t> 508-513, April 2006.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700" dirty="0"/>
              <a:t>Lombardo, Fortunato, et al. “</a:t>
            </a:r>
            <a:r>
              <a:rPr lang="pt-BR" sz="1700" dirty="0" err="1"/>
              <a:t>Hepatomegaly</a:t>
            </a:r>
            <a:r>
              <a:rPr lang="pt-BR" sz="1700" dirty="0"/>
              <a:t> </a:t>
            </a:r>
            <a:r>
              <a:rPr lang="pt-BR" sz="1700" dirty="0" err="1"/>
              <a:t>and</a:t>
            </a:r>
            <a:r>
              <a:rPr lang="pt-BR" sz="1700" dirty="0"/>
              <a:t> </a:t>
            </a:r>
            <a:r>
              <a:rPr lang="pt-BR" sz="1700" dirty="0" err="1"/>
              <a:t>Type</a:t>
            </a:r>
            <a:r>
              <a:rPr lang="pt-BR" sz="1700" dirty="0"/>
              <a:t> 1 Diabetes: A Clinical Case </a:t>
            </a:r>
            <a:r>
              <a:rPr lang="pt-BR" sz="1700" dirty="0" err="1"/>
              <a:t>of</a:t>
            </a:r>
            <a:r>
              <a:rPr lang="pt-BR" sz="1700" dirty="0"/>
              <a:t> </a:t>
            </a:r>
            <a:r>
              <a:rPr lang="pt-BR" sz="1700" dirty="0" err="1"/>
              <a:t>Mauriac’s</a:t>
            </a:r>
            <a:r>
              <a:rPr lang="pt-BR" sz="1700" dirty="0"/>
              <a:t> </a:t>
            </a:r>
            <a:r>
              <a:rPr lang="pt-BR" sz="1700" dirty="0" err="1"/>
              <a:t>Syndrome</a:t>
            </a:r>
            <a:r>
              <a:rPr lang="pt-BR" sz="1700" dirty="0"/>
              <a:t>.” Italian </a:t>
            </a:r>
            <a:r>
              <a:rPr lang="pt-BR" sz="1700" dirty="0" err="1"/>
              <a:t>Journal</a:t>
            </a:r>
            <a:r>
              <a:rPr lang="pt-BR" sz="1700" dirty="0"/>
              <a:t> </a:t>
            </a:r>
            <a:r>
              <a:rPr lang="pt-BR" sz="1700" dirty="0" err="1"/>
              <a:t>of</a:t>
            </a:r>
            <a:r>
              <a:rPr lang="pt-BR" sz="1700" dirty="0"/>
              <a:t> </a:t>
            </a:r>
            <a:r>
              <a:rPr lang="pt-BR" sz="1700" dirty="0" err="1"/>
              <a:t>Pediatrics</a:t>
            </a:r>
            <a:r>
              <a:rPr lang="pt-BR" sz="1700" dirty="0"/>
              <a:t>, vol. 45, no. 1, 7 Jan. 2019, https://</a:t>
            </a:r>
            <a:r>
              <a:rPr lang="pt-BR" sz="1700" dirty="0" err="1"/>
              <a:t>doi.org</a:t>
            </a:r>
            <a:r>
              <a:rPr lang="pt-BR" sz="1700" dirty="0"/>
              <a:t>/10.1186/s13052-018-0598-2.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700" dirty="0" err="1"/>
              <a:t>Lomonaco</a:t>
            </a:r>
            <a:r>
              <a:rPr lang="pt-BR" sz="1700" dirty="0"/>
              <a:t>, Romina, et al. “</a:t>
            </a:r>
            <a:r>
              <a:rPr lang="pt-BR" sz="1700" dirty="0" err="1"/>
              <a:t>Advanced</a:t>
            </a:r>
            <a:r>
              <a:rPr lang="pt-BR" sz="1700" dirty="0"/>
              <a:t> </a:t>
            </a:r>
            <a:r>
              <a:rPr lang="pt-BR" sz="1700" dirty="0" err="1"/>
              <a:t>Liver</a:t>
            </a:r>
            <a:r>
              <a:rPr lang="pt-BR" sz="1700" dirty="0"/>
              <a:t> </a:t>
            </a:r>
            <a:r>
              <a:rPr lang="pt-BR" sz="1700" dirty="0" err="1"/>
              <a:t>Fibrosis</a:t>
            </a:r>
            <a:r>
              <a:rPr lang="pt-BR" sz="1700" dirty="0"/>
              <a:t> </a:t>
            </a:r>
            <a:r>
              <a:rPr lang="pt-BR" sz="1700" dirty="0" err="1"/>
              <a:t>Is</a:t>
            </a:r>
            <a:r>
              <a:rPr lang="pt-BR" sz="1700" dirty="0"/>
              <a:t> Common in </a:t>
            </a:r>
            <a:r>
              <a:rPr lang="pt-BR" sz="1700" dirty="0" err="1"/>
              <a:t>Patients</a:t>
            </a:r>
            <a:r>
              <a:rPr lang="pt-BR" sz="1700" dirty="0"/>
              <a:t> </a:t>
            </a:r>
            <a:r>
              <a:rPr lang="pt-BR" sz="1700" dirty="0" err="1"/>
              <a:t>with</a:t>
            </a:r>
            <a:r>
              <a:rPr lang="pt-BR" sz="1700" dirty="0"/>
              <a:t> </a:t>
            </a:r>
            <a:r>
              <a:rPr lang="pt-BR" sz="1700" dirty="0" err="1"/>
              <a:t>Type</a:t>
            </a:r>
            <a:r>
              <a:rPr lang="pt-BR" sz="1700" dirty="0"/>
              <a:t> 2 Diabetes </a:t>
            </a:r>
            <a:r>
              <a:rPr lang="pt-BR" sz="1700" dirty="0" err="1"/>
              <a:t>Followed</a:t>
            </a:r>
            <a:r>
              <a:rPr lang="pt-BR" sz="1700" dirty="0"/>
              <a:t> in </a:t>
            </a:r>
            <a:r>
              <a:rPr lang="pt-BR" sz="1700" dirty="0" err="1"/>
              <a:t>the</a:t>
            </a:r>
            <a:r>
              <a:rPr lang="pt-BR" sz="1700" dirty="0"/>
              <a:t> </a:t>
            </a:r>
            <a:r>
              <a:rPr lang="pt-BR" sz="1700" dirty="0" err="1"/>
              <a:t>Outpatient</a:t>
            </a:r>
            <a:r>
              <a:rPr lang="pt-BR" sz="1700" dirty="0"/>
              <a:t> Setting: The </a:t>
            </a:r>
            <a:r>
              <a:rPr lang="pt-BR" sz="1700" dirty="0" err="1"/>
              <a:t>Need</a:t>
            </a:r>
            <a:r>
              <a:rPr lang="pt-BR" sz="1700" dirty="0"/>
              <a:t> for </a:t>
            </a:r>
            <a:r>
              <a:rPr lang="pt-BR" sz="1700" dirty="0" err="1"/>
              <a:t>Systematic</a:t>
            </a:r>
            <a:r>
              <a:rPr lang="pt-BR" sz="1700" dirty="0"/>
              <a:t> </a:t>
            </a:r>
            <a:r>
              <a:rPr lang="pt-BR" sz="1700" dirty="0" err="1"/>
              <a:t>Screening</a:t>
            </a:r>
            <a:r>
              <a:rPr lang="pt-BR" sz="1700" dirty="0"/>
              <a:t>.” Diabetes </a:t>
            </a:r>
            <a:r>
              <a:rPr lang="pt-BR" sz="1700" dirty="0" err="1"/>
              <a:t>Care</a:t>
            </a:r>
            <a:r>
              <a:rPr lang="pt-BR" sz="1700" dirty="0"/>
              <a:t>, vol. 44, no. 2, 13 Jan. 2021, pp. 399–406, https://</a:t>
            </a:r>
            <a:r>
              <a:rPr lang="pt-BR" sz="1700" dirty="0" err="1"/>
              <a:t>doi.org</a:t>
            </a:r>
            <a:r>
              <a:rPr lang="pt-BR" sz="1700" dirty="0"/>
              <a:t>/10.2337/dc20-1997. </a:t>
            </a:r>
          </a:p>
        </p:txBody>
      </p:sp>
    </p:spTree>
    <p:extLst>
      <p:ext uri="{BB962C8B-B14F-4D97-AF65-F5344CB8AC3E}">
        <p14:creationId xmlns:p14="http://schemas.microsoft.com/office/powerpoint/2010/main" val="1214182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Thank</a:t>
            </a:r>
            <a:r>
              <a:rPr lang="pt-BR" dirty="0"/>
              <a:t> </a:t>
            </a:r>
            <a:r>
              <a:rPr lang="pt-BR" dirty="0" err="1"/>
              <a:t>you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Labs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9A208518-FAAE-816C-F535-18D0704EF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836297"/>
              </p:ext>
            </p:extLst>
          </p:nvPr>
        </p:nvGraphicFramePr>
        <p:xfrm>
          <a:off x="3532309" y="2141207"/>
          <a:ext cx="11223382" cy="73405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075">
                  <a:extLst>
                    <a:ext uri="{9D8B030D-6E8A-4147-A177-3AD203B41FA5}">
                      <a16:colId xmlns:a16="http://schemas.microsoft.com/office/drawing/2014/main" val="157674269"/>
                    </a:ext>
                  </a:extLst>
                </a:gridCol>
                <a:gridCol w="1516502">
                  <a:extLst>
                    <a:ext uri="{9D8B030D-6E8A-4147-A177-3AD203B41FA5}">
                      <a16:colId xmlns:a16="http://schemas.microsoft.com/office/drawing/2014/main" val="1099165330"/>
                    </a:ext>
                  </a:extLst>
                </a:gridCol>
                <a:gridCol w="1268471">
                  <a:extLst>
                    <a:ext uri="{9D8B030D-6E8A-4147-A177-3AD203B41FA5}">
                      <a16:colId xmlns:a16="http://schemas.microsoft.com/office/drawing/2014/main" val="2484193078"/>
                    </a:ext>
                  </a:extLst>
                </a:gridCol>
                <a:gridCol w="1199904">
                  <a:extLst>
                    <a:ext uri="{9D8B030D-6E8A-4147-A177-3AD203B41FA5}">
                      <a16:colId xmlns:a16="http://schemas.microsoft.com/office/drawing/2014/main" val="1094758855"/>
                    </a:ext>
                  </a:extLst>
                </a:gridCol>
                <a:gridCol w="1234186">
                  <a:extLst>
                    <a:ext uri="{9D8B030D-6E8A-4147-A177-3AD203B41FA5}">
                      <a16:colId xmlns:a16="http://schemas.microsoft.com/office/drawing/2014/main" val="1587769737"/>
                    </a:ext>
                  </a:extLst>
                </a:gridCol>
                <a:gridCol w="1289898">
                  <a:extLst>
                    <a:ext uri="{9D8B030D-6E8A-4147-A177-3AD203B41FA5}">
                      <a16:colId xmlns:a16="http://schemas.microsoft.com/office/drawing/2014/main" val="576729782"/>
                    </a:ext>
                  </a:extLst>
                </a:gridCol>
                <a:gridCol w="1384173">
                  <a:extLst>
                    <a:ext uri="{9D8B030D-6E8A-4147-A177-3AD203B41FA5}">
                      <a16:colId xmlns:a16="http://schemas.microsoft.com/office/drawing/2014/main" val="1759121807"/>
                    </a:ext>
                  </a:extLst>
                </a:gridCol>
                <a:gridCol w="1384173">
                  <a:extLst>
                    <a:ext uri="{9D8B030D-6E8A-4147-A177-3AD203B41FA5}">
                      <a16:colId xmlns:a16="http://schemas.microsoft.com/office/drawing/2014/main" val="3109720323"/>
                    </a:ext>
                  </a:extLst>
                </a:gridCol>
              </a:tblGrid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26/12/23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13/01/24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26/02/24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01/03/24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06/03/24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15/03/24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08/04/24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76409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HB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11,4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6,7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8,1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8,8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9,5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454735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HT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35,2%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22%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26,1%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27,7%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22,8%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28,2%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427271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HbA1c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12,4%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5,2%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150335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Leuco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6.130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10.820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5.190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6.060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5.920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4.510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6.090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111500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Platelet</a:t>
                      </a:r>
                      <a:endParaRPr lang="pt-BR" sz="20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283.000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465.000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463.000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398.00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458.000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456.000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341.000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503991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endParaRPr lang="pt-B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432026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pt-B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3,78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2,9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3,9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3148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Urea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589758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Creatinine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1239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LDL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350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266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830899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HDL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429907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Triglyc</a:t>
                      </a: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1" kern="10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247669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BT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0,28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0,17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724850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Lipase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28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9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686582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Amylase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31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501015" algn="l"/>
                        </a:tabLs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26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872529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AST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944126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ALT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121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116646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ALP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149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475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588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716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653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496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972801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GGT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1.400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4.383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3.687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3.804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3.230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429915"/>
                  </a:ext>
                </a:extLst>
              </a:tr>
              <a:tr h="28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NRI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417241"/>
                  </a:ext>
                </a:extLst>
              </a:tr>
              <a:tr h="342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TTPA</a:t>
                      </a: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41,3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pt-B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93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552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Labs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6DD7A8F-A775-E4B2-509E-A38F29AB7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479830"/>
              </p:ext>
            </p:extLst>
          </p:nvPr>
        </p:nvGraphicFramePr>
        <p:xfrm>
          <a:off x="2527433" y="2323606"/>
          <a:ext cx="13233133" cy="7032859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7676716">
                  <a:extLst>
                    <a:ext uri="{9D8B030D-6E8A-4147-A177-3AD203B41FA5}">
                      <a16:colId xmlns:a16="http://schemas.microsoft.com/office/drawing/2014/main" val="2952498533"/>
                    </a:ext>
                  </a:extLst>
                </a:gridCol>
                <a:gridCol w="5556417">
                  <a:extLst>
                    <a:ext uri="{9D8B030D-6E8A-4147-A177-3AD203B41FA5}">
                      <a16:colId xmlns:a16="http://schemas.microsoft.com/office/drawing/2014/main" val="2234699493"/>
                    </a:ext>
                  </a:extLst>
                </a:gridCol>
              </a:tblGrid>
              <a:tr h="564682">
                <a:tc>
                  <a:txBody>
                    <a:bodyPr/>
                    <a:lstStyle/>
                    <a:p>
                      <a:pPr algn="ctr"/>
                      <a:r>
                        <a:rPr lang="pt-BR" sz="2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Exames</a:t>
                      </a:r>
                    </a:p>
                  </a:txBody>
                  <a:tcPr anchor="ctr">
                    <a:solidFill>
                      <a:srgbClr val="0F823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000000"/>
                          </a:solidFill>
                        </a:rPr>
                        <a:t>Resultados</a:t>
                      </a:r>
                    </a:p>
                  </a:txBody>
                  <a:tcPr anchor="ctr">
                    <a:solidFill>
                      <a:srgbClr val="0F823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401494"/>
                  </a:ext>
                </a:extLst>
              </a:tr>
              <a:tr h="2156059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err="1"/>
                        <a:t>Urinalysis</a:t>
                      </a:r>
                      <a:endParaRPr lang="pt-BR" sz="2400" b="1" dirty="0"/>
                    </a:p>
                  </a:txBody>
                  <a:tcPr anchor="ctr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C00000"/>
                          </a:solidFill>
                        </a:rPr>
                        <a:t>Prot. (+++), </a:t>
                      </a:r>
                      <a:r>
                        <a:rPr lang="pt-BR" b="1" dirty="0" err="1">
                          <a:solidFill>
                            <a:srgbClr val="C00000"/>
                          </a:solidFill>
                        </a:rPr>
                        <a:t>gluco</a:t>
                      </a:r>
                      <a:r>
                        <a:rPr lang="pt-BR" b="1" dirty="0">
                          <a:solidFill>
                            <a:srgbClr val="C00000"/>
                          </a:solidFill>
                        </a:rPr>
                        <a:t> (+++), </a:t>
                      </a:r>
                      <a:r>
                        <a:rPr lang="pt-BR" b="1" dirty="0" err="1">
                          <a:solidFill>
                            <a:srgbClr val="C00000"/>
                          </a:solidFill>
                        </a:rPr>
                        <a:t>Hb</a:t>
                      </a:r>
                      <a:r>
                        <a:rPr lang="pt-BR" b="1" dirty="0">
                          <a:solidFill>
                            <a:srgbClr val="C00000"/>
                          </a:solidFill>
                        </a:rPr>
                        <a:t> (+++)</a:t>
                      </a:r>
                    </a:p>
                  </a:txBody>
                  <a:tcPr anchor="ctr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070977"/>
                  </a:ext>
                </a:extLst>
              </a:tr>
              <a:tr h="2156059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Anti-mitochondria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Anti-smooth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muscle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ANCA, 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Anti-DNA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Anti-SSA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Anti-SSB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(La), 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Anti-Cardiolipin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IgG/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IgM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C3, FAN, 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Rheumatoid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factor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Anti-TG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Anti-TPO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Anti-HIV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Anti-HCV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AgHBs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VDRL</a:t>
                      </a:r>
                      <a:endParaRPr lang="pt-BR" sz="2400" b="1" dirty="0"/>
                    </a:p>
                  </a:txBody>
                  <a:tcPr anchor="ctr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Unaltered</a:t>
                      </a:r>
                      <a:endParaRPr lang="pt-BR" dirty="0"/>
                    </a:p>
                  </a:txBody>
                  <a:tcPr anchor="ctr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257227"/>
                  </a:ext>
                </a:extLst>
              </a:tr>
              <a:tr h="2156059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/>
                        <a:t>USG, CT </a:t>
                      </a:r>
                      <a:r>
                        <a:rPr lang="pt-BR" sz="2400" b="1" dirty="0" err="1"/>
                        <a:t>and</a:t>
                      </a:r>
                      <a:r>
                        <a:rPr lang="pt-BR" sz="2400" b="1" dirty="0"/>
                        <a:t> MRI </a:t>
                      </a:r>
                      <a:r>
                        <a:rPr lang="pt-BR" sz="2400" b="1" dirty="0" err="1"/>
                        <a:t>of</a:t>
                      </a:r>
                      <a:r>
                        <a:rPr lang="pt-BR" sz="2400" b="1" dirty="0"/>
                        <a:t> </a:t>
                      </a:r>
                      <a:r>
                        <a:rPr lang="pt-BR" sz="2400" b="1" dirty="0" err="1"/>
                        <a:t>the</a:t>
                      </a:r>
                      <a:r>
                        <a:rPr lang="pt-BR" sz="2400" b="1" dirty="0"/>
                        <a:t> </a:t>
                      </a:r>
                      <a:r>
                        <a:rPr lang="pt-BR" sz="2400" b="1" dirty="0" err="1"/>
                        <a:t>whole</a:t>
                      </a:r>
                      <a:r>
                        <a:rPr lang="pt-BR" sz="2400" b="1" dirty="0"/>
                        <a:t> </a:t>
                      </a:r>
                      <a:r>
                        <a:rPr lang="pt-BR" sz="2400" b="1" dirty="0" err="1"/>
                        <a:t>abdomen</a:t>
                      </a:r>
                      <a:endParaRPr lang="pt-BR" sz="2400" b="1" dirty="0"/>
                    </a:p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/>
                        <a:t>CPRM, EDA </a:t>
                      </a:r>
                      <a:r>
                        <a:rPr lang="pt-BR" sz="2400" b="1" dirty="0" err="1"/>
                        <a:t>and</a:t>
                      </a:r>
                      <a:r>
                        <a:rPr lang="pt-BR" sz="2400" b="1" dirty="0"/>
                        <a:t> </a:t>
                      </a:r>
                      <a:r>
                        <a:rPr lang="pt-BR" sz="2400" b="1" dirty="0" err="1"/>
                        <a:t>colonoscopy</a:t>
                      </a:r>
                      <a:endParaRPr lang="pt-BR" sz="2400" b="1" dirty="0"/>
                    </a:p>
                  </a:txBody>
                  <a:tcPr anchor="ctr">
                    <a:solidFill>
                      <a:srgbClr val="0F823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Unaltered</a:t>
                      </a:r>
                      <a:endParaRPr lang="pt-BR" dirty="0"/>
                    </a:p>
                  </a:txBody>
                  <a:tcPr anchor="ctr">
                    <a:solidFill>
                      <a:srgbClr val="0F823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740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88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Clinical overview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F76B9609-29B0-C0D6-255D-0D429FF38A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21029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err="1"/>
              <a:t>Female</a:t>
            </a: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34 </a:t>
            </a:r>
            <a:r>
              <a:rPr lang="pt-BR" dirty="0" err="1"/>
              <a:t>years</a:t>
            </a:r>
            <a:r>
              <a:rPr lang="pt-BR" dirty="0"/>
              <a:t> </a:t>
            </a:r>
            <a:r>
              <a:rPr lang="pt-BR" dirty="0" err="1"/>
              <a:t>old</a:t>
            </a: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err="1"/>
              <a:t>Hypertension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insulin-dependent</a:t>
            </a:r>
            <a:r>
              <a:rPr lang="pt-BR" dirty="0"/>
              <a:t> DM </a:t>
            </a:r>
            <a:r>
              <a:rPr lang="pt-BR" dirty="0" err="1"/>
              <a:t>without</a:t>
            </a:r>
            <a:r>
              <a:rPr lang="pt-BR" dirty="0"/>
              <a:t> </a:t>
            </a:r>
            <a:r>
              <a:rPr lang="pt-BR" dirty="0" err="1"/>
              <a:t>adequate</a:t>
            </a:r>
            <a:r>
              <a:rPr lang="pt-BR" dirty="0"/>
              <a:t> </a:t>
            </a:r>
            <a:r>
              <a:rPr lang="pt-BR" dirty="0" err="1"/>
              <a:t>control</a:t>
            </a: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Anasarca, abdominal </a:t>
            </a:r>
            <a:r>
              <a:rPr lang="pt-BR" dirty="0" err="1"/>
              <a:t>pain</a:t>
            </a:r>
            <a:r>
              <a:rPr lang="pt-BR" dirty="0"/>
              <a:t>, </a:t>
            </a:r>
            <a:r>
              <a:rPr lang="pt-BR" dirty="0" err="1"/>
              <a:t>hepatomegaly</a:t>
            </a:r>
            <a:r>
              <a:rPr lang="pt-BR" dirty="0"/>
              <a:t>, </a:t>
            </a:r>
            <a:r>
              <a:rPr lang="pt-BR" dirty="0" err="1"/>
              <a:t>nausea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vomiting</a:t>
            </a: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Anemia, </a:t>
            </a:r>
            <a:r>
              <a:rPr lang="pt-BR" dirty="0" err="1"/>
              <a:t>dyslipidemia</a:t>
            </a:r>
            <a:r>
              <a:rPr lang="pt-BR" dirty="0"/>
              <a:t>, </a:t>
            </a:r>
            <a:r>
              <a:rPr lang="pt-BR" dirty="0" err="1"/>
              <a:t>proteinuria</a:t>
            </a:r>
            <a:r>
              <a:rPr lang="pt-BR" dirty="0"/>
              <a:t>, </a:t>
            </a:r>
            <a:r>
              <a:rPr lang="pt-BR" dirty="0" err="1"/>
              <a:t>hematuria</a:t>
            </a:r>
            <a:r>
              <a:rPr lang="pt-BR" dirty="0"/>
              <a:t>, </a:t>
            </a:r>
            <a:r>
              <a:rPr lang="pt-BR" dirty="0" err="1"/>
              <a:t>glycosuria</a:t>
            </a:r>
            <a:r>
              <a:rPr lang="pt-BR" dirty="0"/>
              <a:t>, </a:t>
            </a:r>
            <a:r>
              <a:rPr lang="pt-BR" dirty="0" err="1"/>
              <a:t>elevated</a:t>
            </a:r>
            <a:r>
              <a:rPr lang="pt-BR" dirty="0"/>
              <a:t> </a:t>
            </a:r>
            <a:r>
              <a:rPr lang="pt-BR" dirty="0" err="1"/>
              <a:t>hepatocellular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canalicular </a:t>
            </a:r>
            <a:r>
              <a:rPr lang="pt-BR" dirty="0" err="1"/>
              <a:t>enzymes</a:t>
            </a: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8CC6909D-20F6-851F-4C2F-A83C21F93DE0}"/>
              </a:ext>
            </a:extLst>
          </p:cNvPr>
          <p:cNvSpPr/>
          <p:nvPr/>
        </p:nvSpPr>
        <p:spPr>
          <a:xfrm>
            <a:off x="1568958" y="7558201"/>
            <a:ext cx="5303520" cy="877824"/>
          </a:xfrm>
          <a:prstGeom prst="roundRect">
            <a:avLst/>
          </a:prstGeom>
          <a:solidFill>
            <a:srgbClr val="295D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LIVER BIOPSY INDICATED</a:t>
            </a:r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6460CBEC-CAB9-DA23-D5E6-7DB546766D7C}"/>
              </a:ext>
            </a:extLst>
          </p:cNvPr>
          <p:cNvSpPr/>
          <p:nvPr/>
        </p:nvSpPr>
        <p:spPr>
          <a:xfrm>
            <a:off x="7201662" y="7053911"/>
            <a:ext cx="9283354" cy="65836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pt-BR" sz="2400" b="1" dirty="0" err="1">
                <a:solidFill>
                  <a:srgbClr val="295D7A"/>
                </a:solidFill>
              </a:rPr>
              <a:t>Metabolic</a:t>
            </a:r>
            <a:r>
              <a:rPr lang="pt-BR" sz="2400" b="1" dirty="0">
                <a:solidFill>
                  <a:srgbClr val="295D7A"/>
                </a:solidFill>
              </a:rPr>
              <a:t> </a:t>
            </a:r>
            <a:r>
              <a:rPr lang="pt-BR" sz="2400" b="1" dirty="0" err="1">
                <a:solidFill>
                  <a:srgbClr val="295D7A"/>
                </a:solidFill>
              </a:rPr>
              <a:t>Dysfunction</a:t>
            </a:r>
            <a:r>
              <a:rPr lang="pt-BR" sz="2400" b="1" dirty="0">
                <a:solidFill>
                  <a:srgbClr val="295D7A"/>
                </a:solidFill>
              </a:rPr>
              <a:t>-Associated </a:t>
            </a:r>
            <a:r>
              <a:rPr lang="pt-BR" sz="2400" b="1" dirty="0" err="1">
                <a:solidFill>
                  <a:srgbClr val="295D7A"/>
                </a:solidFill>
              </a:rPr>
              <a:t>Steatotic</a:t>
            </a:r>
            <a:r>
              <a:rPr lang="pt-BR" sz="2400" b="1" dirty="0">
                <a:solidFill>
                  <a:srgbClr val="295D7A"/>
                </a:solidFill>
              </a:rPr>
              <a:t> </a:t>
            </a:r>
            <a:r>
              <a:rPr lang="pt-BR" sz="2400" b="1" dirty="0" err="1">
                <a:solidFill>
                  <a:srgbClr val="295D7A"/>
                </a:solidFill>
              </a:rPr>
              <a:t>Liver</a:t>
            </a:r>
            <a:r>
              <a:rPr lang="pt-BR" sz="2400" b="1" dirty="0">
                <a:solidFill>
                  <a:srgbClr val="295D7A"/>
                </a:solidFill>
              </a:rPr>
              <a:t> </a:t>
            </a:r>
            <a:r>
              <a:rPr lang="pt-BR" sz="2400" b="1" dirty="0" err="1">
                <a:solidFill>
                  <a:srgbClr val="295D7A"/>
                </a:solidFill>
              </a:rPr>
              <a:t>Disease</a:t>
            </a:r>
            <a:r>
              <a:rPr lang="pt-BR" sz="2400" b="1" dirty="0">
                <a:solidFill>
                  <a:srgbClr val="295D7A"/>
                </a:solidFill>
              </a:rPr>
              <a:t> (MASLD)?</a:t>
            </a:r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4E3D184E-5A38-C993-BA99-34C546DF9FE3}"/>
              </a:ext>
            </a:extLst>
          </p:cNvPr>
          <p:cNvSpPr/>
          <p:nvPr/>
        </p:nvSpPr>
        <p:spPr>
          <a:xfrm>
            <a:off x="7201662" y="7675703"/>
            <a:ext cx="9283354" cy="65836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pt-BR" sz="2400" b="1" dirty="0" err="1">
                <a:solidFill>
                  <a:srgbClr val="295D7A"/>
                </a:solidFill>
              </a:rPr>
              <a:t>Drug-Induced</a:t>
            </a:r>
            <a:r>
              <a:rPr lang="pt-BR" sz="2400" b="1" dirty="0">
                <a:solidFill>
                  <a:srgbClr val="295D7A"/>
                </a:solidFill>
              </a:rPr>
              <a:t> </a:t>
            </a:r>
            <a:r>
              <a:rPr lang="pt-BR" sz="2400" b="1" dirty="0" err="1">
                <a:solidFill>
                  <a:srgbClr val="295D7A"/>
                </a:solidFill>
              </a:rPr>
              <a:t>Liver</a:t>
            </a:r>
            <a:r>
              <a:rPr lang="pt-BR" sz="2400" b="1" dirty="0">
                <a:solidFill>
                  <a:srgbClr val="295D7A"/>
                </a:solidFill>
              </a:rPr>
              <a:t> </a:t>
            </a:r>
            <a:r>
              <a:rPr lang="pt-BR" sz="2400" b="1" dirty="0" err="1">
                <a:solidFill>
                  <a:srgbClr val="295D7A"/>
                </a:solidFill>
              </a:rPr>
              <a:t>Injury</a:t>
            </a:r>
            <a:r>
              <a:rPr lang="pt-BR" sz="2400" b="1" dirty="0">
                <a:solidFill>
                  <a:srgbClr val="295D7A"/>
                </a:solidFill>
              </a:rPr>
              <a:t> (DILI)?</a:t>
            </a: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4F585FBB-0800-C81E-03E8-54F700AD36DC}"/>
              </a:ext>
            </a:extLst>
          </p:cNvPr>
          <p:cNvSpPr/>
          <p:nvPr/>
        </p:nvSpPr>
        <p:spPr>
          <a:xfrm>
            <a:off x="7201662" y="8308009"/>
            <a:ext cx="9283354" cy="65836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pt-BR" sz="2400" b="1" dirty="0" err="1">
                <a:solidFill>
                  <a:srgbClr val="295D7A"/>
                </a:solidFill>
              </a:rPr>
              <a:t>Autoimmune</a:t>
            </a:r>
            <a:r>
              <a:rPr lang="pt-BR" sz="2400" b="1" dirty="0">
                <a:solidFill>
                  <a:srgbClr val="295D7A"/>
                </a:solidFill>
              </a:rPr>
              <a:t> hepatites (AIH)?</a:t>
            </a:r>
          </a:p>
        </p:txBody>
      </p:sp>
    </p:spTree>
    <p:extLst>
      <p:ext uri="{BB962C8B-B14F-4D97-AF65-F5344CB8AC3E}">
        <p14:creationId xmlns:p14="http://schemas.microsoft.com/office/powerpoint/2010/main" val="2454217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Pathological</a:t>
            </a:r>
            <a:r>
              <a:rPr lang="pt-BR" dirty="0"/>
              <a:t> </a:t>
            </a:r>
            <a:r>
              <a:rPr lang="pt-BR" dirty="0" err="1"/>
              <a:t>findings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BE654C9-6DC1-9471-4A00-3A446D1A2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858" y="3154763"/>
            <a:ext cx="3883127" cy="2588751"/>
          </a:xfrm>
          <a:prstGeom prst="rect">
            <a:avLst/>
          </a:prstGeom>
        </p:spPr>
      </p:pic>
      <p:pic>
        <p:nvPicPr>
          <p:cNvPr id="5" name="Picture 2" descr="A close-up of a purple cell&#10;&#10;Description automatically generated">
            <a:extLst>
              <a:ext uri="{FF2B5EF4-FFF2-40B4-BE49-F238E27FC236}">
                <a16:creationId xmlns:a16="http://schemas.microsoft.com/office/drawing/2014/main" id="{2DA00661-324C-CC8B-831E-CDAFBB6BEE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17" r="34603" b="23386"/>
          <a:stretch/>
        </p:blipFill>
        <p:spPr>
          <a:xfrm>
            <a:off x="1386865" y="5712661"/>
            <a:ext cx="3883127" cy="2588750"/>
          </a:xfrm>
          <a:prstGeom prst="rect">
            <a:avLst/>
          </a:prstGeom>
        </p:spPr>
      </p:pic>
      <p:pic>
        <p:nvPicPr>
          <p:cNvPr id="7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25C95D3F-879F-F2B7-8072-0AB540E71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1095" y="3129215"/>
            <a:ext cx="3883127" cy="2588751"/>
          </a:xfrm>
          <a:prstGeom prst="rect">
            <a:avLst/>
          </a:prstGeom>
        </p:spPr>
      </p:pic>
      <p:pic>
        <p:nvPicPr>
          <p:cNvPr id="8" name="Picture 2" descr="A microscopic view of a human body&#10;&#10;Description automatically generated">
            <a:extLst>
              <a:ext uri="{FF2B5EF4-FFF2-40B4-BE49-F238E27FC236}">
                <a16:creationId xmlns:a16="http://schemas.microsoft.com/office/drawing/2014/main" id="{B5B579EE-BB8A-B619-B739-D378B55C3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089" y="5699496"/>
            <a:ext cx="3883127" cy="2588751"/>
          </a:xfrm>
          <a:prstGeom prst="rect">
            <a:avLst/>
          </a:prstGeom>
        </p:spPr>
      </p:pic>
      <p:pic>
        <p:nvPicPr>
          <p:cNvPr id="12" name="Picture 2" descr="A close-up of a microscopic view of a liver&#10;&#10;Description automatically generated">
            <a:extLst>
              <a:ext uri="{FF2B5EF4-FFF2-40B4-BE49-F238E27FC236}">
                <a16:creationId xmlns:a16="http://schemas.microsoft.com/office/drawing/2014/main" id="{7D125D76-4287-748E-3215-7E50ADC233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3980" y="3129215"/>
            <a:ext cx="3883127" cy="2588753"/>
          </a:xfrm>
          <a:prstGeom prst="rect">
            <a:avLst/>
          </a:prstGeom>
        </p:spPr>
      </p:pic>
      <p:pic>
        <p:nvPicPr>
          <p:cNvPr id="15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4B2E4E10-4587-2D4F-DCB9-D05BE9BF31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3979" y="5712660"/>
            <a:ext cx="3883127" cy="2588751"/>
          </a:xfrm>
          <a:prstGeom prst="rect">
            <a:avLst/>
          </a:prstGeom>
        </p:spPr>
      </p:pic>
      <p:pic>
        <p:nvPicPr>
          <p:cNvPr id="16" name="Picture 2" descr="A microscope view of a cell&#10;&#10;Description automatically generated">
            <a:extLst>
              <a:ext uri="{FF2B5EF4-FFF2-40B4-BE49-F238E27FC236}">
                <a16:creationId xmlns:a16="http://schemas.microsoft.com/office/drawing/2014/main" id="{5BE3B6DA-B4DC-189F-17F1-B07568CC56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12228" y="3129214"/>
            <a:ext cx="3883127" cy="2588751"/>
          </a:xfrm>
          <a:prstGeom prst="rect">
            <a:avLst/>
          </a:prstGeom>
        </p:spPr>
      </p:pic>
      <p:pic>
        <p:nvPicPr>
          <p:cNvPr id="17" name="Picture 2" descr="A purple cells under a microscope&#10;&#10;Description automatically generated">
            <a:extLst>
              <a:ext uri="{FF2B5EF4-FFF2-40B4-BE49-F238E27FC236}">
                <a16:creationId xmlns:a16="http://schemas.microsoft.com/office/drawing/2014/main" id="{CA296A78-B8EE-9096-8254-10904CA7FC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12228" y="5712660"/>
            <a:ext cx="3883127" cy="258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66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47452485-1302-84A8-95BF-42D3BFB211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EBE654C9-6DC1-9471-4A00-3A446D1A2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49" y="0"/>
            <a:ext cx="1543050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35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0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8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0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2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7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9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36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3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7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Props1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9C972C0E-9944-8748-8CEC-542D91ADE9A4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79277943-5B6D-144D-800D-2A9BC43F1570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95133FCD-CECB-1847-A292-B3EDAFF8DD2D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119690D4-98B8-3945-8E68-610091AC2B45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192F9DC5-75ED-A749-AE2E-7A38266D0CBF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08123A83-9BDF-B841-901A-D3B4C04A336C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2D7BE261-F620-6145-A52B-F325BE260FBB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A1334F5A-D59E-264E-A660-45FE97C1AC50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AE6865E6-3249-0F47-878E-34C5B0E376F7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BA4EE142-B6BA-864A-9A5B-D982E7C6D98B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83634464-56AE-E142-B83C-FDDA94D13348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298AF7BB-4729-AB45-8E44-64EB5DDEABF1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897A47F0-7F8D-9749-97C1-27DD52111D0E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9C266968-89BF-9446-BFE5-82D180802383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7EB97A10-4097-BE4D-934F-53EC902C5FC4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A173CF24-AC17-0B45-8D11-80BF81BFCE4C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0E0F5B1A-187F-264D-AEFB-BF94FCB88836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A73DFA12-7BC8-984F-9389-3289EFC8131F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7CB1CAAC-53E7-1341-9B5D-6B9FC2CA02A7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2F44C072-F0DA-2542-A91A-B989E70614BA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39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7617D9C1-372D-EB4C-AF33-4215EC8D5EE5}">
  <ds:schemaRefs>
    <ds:schemaRef ds:uri="http://schemas.microsoft.com/VisualStudio/2011/storyboarding/control"/>
  </ds:schemaRefs>
</ds:datastoreItem>
</file>

<file path=customXml/itemProps40.xml><?xml version="1.0" encoding="utf-8"?>
<ds:datastoreItem xmlns:ds="http://schemas.openxmlformats.org/officeDocument/2006/customXml" ds:itemID="{405C1C56-E00A-FD4E-965C-B02B7CD967EF}">
  <ds:schemaRefs>
    <ds:schemaRef ds:uri="http://schemas.microsoft.com/VisualStudio/2011/storyboarding/control"/>
  </ds:schemaRefs>
</ds:datastoreItem>
</file>

<file path=customXml/itemProps41.xml><?xml version="1.0" encoding="utf-8"?>
<ds:datastoreItem xmlns:ds="http://schemas.openxmlformats.org/officeDocument/2006/customXml" ds:itemID="{93D18420-81C8-2149-9395-AD2F8F5EA57A}">
  <ds:schemaRefs>
    <ds:schemaRef ds:uri="http://schemas.microsoft.com/VisualStudio/2011/storyboarding/control"/>
  </ds:schemaRefs>
</ds:datastoreItem>
</file>

<file path=customXml/itemProps42.xml><?xml version="1.0" encoding="utf-8"?>
<ds:datastoreItem xmlns:ds="http://schemas.openxmlformats.org/officeDocument/2006/customXml" ds:itemID="{ADEC9379-B1E7-3C43-B245-7DA5FFFD87C2}">
  <ds:schemaRefs>
    <ds:schemaRef ds:uri="http://schemas.microsoft.com/VisualStudio/2011/storyboarding/control"/>
  </ds:schemaRefs>
</ds:datastoreItem>
</file>

<file path=customXml/itemProps43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6566B32D-A16B-DD4D-AECF-F6A47EBF3D74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ECCECD87-56C8-A445-B4A7-49E30D91A371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14E121DA-F073-C94E-940A-FE3D2C4B9382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7DD13980-FC93-E543-9023-F9A332407BCD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6306</TotalTime>
  <Words>2281</Words>
  <Application>Microsoft Office PowerPoint</Application>
  <PresentationFormat>Personalizar</PresentationFormat>
  <Paragraphs>459</Paragraphs>
  <Slides>41</Slides>
  <Notes>9</Notes>
  <HiddenSlides>4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8" baseType="lpstr">
      <vt:lpstr>Aptos</vt:lpstr>
      <vt:lpstr>Arial</vt:lpstr>
      <vt:lpstr>Bahnschrift Condensed</vt:lpstr>
      <vt:lpstr>Calibri</vt:lpstr>
      <vt:lpstr>Calibri Bold</vt:lpstr>
      <vt:lpstr>Wingdings</vt:lpstr>
      <vt:lpstr>Congresso de Patologia</vt:lpstr>
      <vt:lpstr>Digital slide seminar - liver pathology</vt:lpstr>
      <vt:lpstr>Conflict of Interest Statement</vt:lpstr>
      <vt:lpstr>Case Presentation</vt:lpstr>
      <vt:lpstr>Case Presentation</vt:lpstr>
      <vt:lpstr>Labs</vt:lpstr>
      <vt:lpstr>Labs</vt:lpstr>
      <vt:lpstr>Clinical overview</vt:lpstr>
      <vt:lpstr>Pathological findings</vt:lpstr>
      <vt:lpstr>Apresentação do PowerPoint</vt:lpstr>
      <vt:lpstr>Pathological findings</vt:lpstr>
      <vt:lpstr>Apresentação do PowerPoint</vt:lpstr>
      <vt:lpstr>Apresentação do PowerPoint</vt:lpstr>
      <vt:lpstr>Pathological findings</vt:lpstr>
      <vt:lpstr>Apresentação do PowerPoint</vt:lpstr>
      <vt:lpstr>Pathological findings</vt:lpstr>
      <vt:lpstr>Apresentação do PowerPoint</vt:lpstr>
      <vt:lpstr>Apresentação do PowerPoint</vt:lpstr>
      <vt:lpstr>Pathological findings</vt:lpstr>
      <vt:lpstr>Pathological findings</vt:lpstr>
      <vt:lpstr>Final diagnosis</vt:lpstr>
      <vt:lpstr>Discussion</vt:lpstr>
      <vt:lpstr>Apresentação do PowerPoint</vt:lpstr>
      <vt:lpstr>Discussion</vt:lpstr>
      <vt:lpstr>Discussion</vt:lpstr>
      <vt:lpstr>Discussion</vt:lpstr>
      <vt:lpstr>Discussion</vt:lpstr>
      <vt:lpstr>Apresentação do PowerPoint</vt:lpstr>
      <vt:lpstr>Discussion</vt:lpstr>
      <vt:lpstr>Apresentação do PowerPoint</vt:lpstr>
      <vt:lpstr>Apresentação do PowerPoint</vt:lpstr>
      <vt:lpstr>Follow-up</vt:lpstr>
      <vt:lpstr>Follow-up</vt:lpstr>
      <vt:lpstr>Follow-up</vt:lpstr>
      <vt:lpstr>Clinical timeline</vt:lpstr>
      <vt:lpstr>Clinical timeline</vt:lpstr>
      <vt:lpstr>Clinical timeline</vt:lpstr>
      <vt:lpstr>Clinical timeline</vt:lpstr>
      <vt:lpstr>Discussion</vt:lpstr>
      <vt:lpstr>Take home message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CN</cp:lastModifiedBy>
  <cp:revision>67</cp:revision>
  <dcterms:created xsi:type="dcterms:W3CDTF">2024-02-22T18:43:09Z</dcterms:created>
  <dcterms:modified xsi:type="dcterms:W3CDTF">2024-06-01T18:22:33Z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